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y="5143500" cx="9144000"/>
  <p:notesSz cx="6858000" cy="9144000"/>
  <p:embeddedFontLst>
    <p:embeddedFont>
      <p:font typeface="Plus Jakarta Sans"/>
      <p:regular r:id="rId75"/>
      <p:bold r:id="rId76"/>
      <p:italic r:id="rId77"/>
      <p:boldItalic r:id="rId78"/>
    </p:embeddedFont>
    <p:embeddedFont>
      <p:font typeface="Didact Gothic"/>
      <p:regular r:id="rId79"/>
    </p:embeddedFont>
    <p:embeddedFont>
      <p:font typeface="Archivo"/>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C45039B-C4C6-43A8-82AD-9C03115E97B8}">
  <a:tblStyle styleId="{4C45039B-C4C6-43A8-82AD-9C03115E97B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3" Type="http://schemas.openxmlformats.org/officeDocument/2006/relationships/font" Target="fonts/Archivo-boldItalic.fnt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Archivo-regular.fntdata"/><Relationship Id="rId82" Type="http://schemas.openxmlformats.org/officeDocument/2006/relationships/font" Target="fonts/Archivo-italic.fntdata"/><Relationship Id="rId81" Type="http://schemas.openxmlformats.org/officeDocument/2006/relationships/font" Target="fonts/Archiv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PlusJakartaSans-regular.fntdata"/><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font" Target="fonts/PlusJakartaSans-italic.fntdata"/><Relationship Id="rId32" Type="http://schemas.openxmlformats.org/officeDocument/2006/relationships/slide" Target="slides/slide25.xml"/><Relationship Id="rId76" Type="http://schemas.openxmlformats.org/officeDocument/2006/relationships/font" Target="fonts/PlusJakartaSans-bold.fntdata"/><Relationship Id="rId35" Type="http://schemas.openxmlformats.org/officeDocument/2006/relationships/slide" Target="slides/slide28.xml"/><Relationship Id="rId79" Type="http://schemas.openxmlformats.org/officeDocument/2006/relationships/font" Target="fonts/DidactGothic-regular.fntdata"/><Relationship Id="rId34" Type="http://schemas.openxmlformats.org/officeDocument/2006/relationships/slide" Target="slides/slide27.xml"/><Relationship Id="rId78" Type="http://schemas.openxmlformats.org/officeDocument/2006/relationships/font" Target="fonts/PlusJakartaSans-boldItalic.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e15ed192bf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e15ed192bf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146db2dc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g3146db2dc3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0979808041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30979808041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146db2dc3e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g3146db2dc3e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1339d46f6d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31339d46f6d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1339d46f6d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0" name="Google Shape;380;g31339d46f6d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1339d46f6d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31339d46f6d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11c42a537e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311c42a537e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146db2dc3e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3146db2dc3e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0979808041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g30979808041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11c42a537e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g311c42a537e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0c54ee8b8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30c54ee8b89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11c42a537e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4" name="Google Shape;424;g311c42a537e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11c42a537e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g311c42a537e_0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11c42a537e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g311c42a537e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11c42a537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311c42a537e_0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09852b92d6_0_3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309852b92d6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11c42a537e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g311c42a537e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11c42a537e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g311c42a537e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11c42a537e_0_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311c42a537e_0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11c42a537e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311c42a537e_0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09852b92d6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g309852b92d6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09852b92d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309852b92d6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g309852b92d6_0_7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311c42a537e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g311c42a537e_0_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11c42a537e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g311c42a537e_0_2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0c54ee8b89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30c54ee8b89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11c42a537e_0_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g311c42a537e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11c42a537e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g311c42a537e_0_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0c54ee8b89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30c54ee8b89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11c42a537e_0_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5" name="Google Shape;565;g311c42a537e_0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11c42a537e_0_2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6" name="Google Shape;576;g311c42a537e_0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11c42a537e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7" name="Google Shape;587;g311c42a537e_0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0c54ee8b89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30c54ee8b89_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11c42a537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g311c42a537e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g311c42a537e_0_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11c42a537e_0_3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2" name="Google Shape;602;g311c42a537e_0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11c42a537e_0_3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g311c42a537e_0_3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07b562e05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0" name="Google Shape;620;g307b562e05e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0979808041_0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6" name="Google Shape;626;g30979808041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11c42a537e_0_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4" name="Google Shape;634;g311c42a537e_0_3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11c42a537e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g311c42a537e_0_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11c42a537e_0_3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8" name="Google Shape;648;g311c42a537e_0_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11c42a537e_0_3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6" name="Google Shape;656;g311c42a537e_0_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311c42a537e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g311c42a537e_0_3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09852b92d6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g309852b92d6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07b562e05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307b562e05e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11c42a537e_0_3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311c42a537e_0_3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0c54ee8b89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0" name="Google Shape;690;g30c54ee8b89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11c42a537e_0_3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6" name="Google Shape;696;g311c42a537e_0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11c42a537e_0_3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g311c42a537e_0_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11c42a537e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 name="Google Shape;716;g311c42a537e_0_4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11c42a537e_0_4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2" name="Google Shape;722;g311c42a537e_0_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11c42a537e_0_4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g311c42a537e_0_4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0c54ee8b89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 name="Google Shape;742;g30c54ee8b89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0c54ee8b89_0_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8" name="Google Shape;748;g30c54ee8b89_0_1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11c42a537e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311c42a537e_0_4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e15ed192bf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2e15ed192bf_0_8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3" name="Google Shape;313;g2e15ed192bf_0_8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0a521f2e23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5" name="Google Shape;765;g30a521f2e23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11c42a537e_0_4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g311c42a537e_0_4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11c42a537e_0_4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1" name="Google Shape;781;g311c42a537e_0_4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1c58baed3d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g31c58baed3d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11c42a537e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7" name="Google Shape;797;g311c42a537e_0_4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11c42a537e_0_4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3" name="Google Shape;803;g311c42a537e_0_4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11c42a537e_0_4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g311c42a537e_0_4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311c42a537e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g311c42a537e_0_4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11c42a537e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311c42a537e_0_5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3" name="Google Shape;323;g311c42a537e_0_50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11c42a537e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g311c42a537e_0_4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g311c42a537e_0_49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11c42a537e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311c42a537e_0_4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g311c42a537e_0_48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1.png"/><Relationship Id="rId4" Type="http://schemas.openxmlformats.org/officeDocument/2006/relationships/image" Target="../media/image2.png"/><Relationship Id="rId10" Type="http://schemas.openxmlformats.org/officeDocument/2006/relationships/image" Target="../media/image12.png"/><Relationship Id="rId9"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 Id="rId3"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 Id="rId3"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 2">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2633" r="2633" t="0"/>
          <a:stretch/>
        </p:blipFill>
        <p:spPr>
          <a:xfrm>
            <a:off x="-1" y="-27455"/>
            <a:ext cx="9143998" cy="5170957"/>
          </a:xfrm>
          <a:prstGeom prst="rect">
            <a:avLst/>
          </a:prstGeom>
          <a:noFill/>
          <a:ln>
            <a:noFill/>
          </a:ln>
        </p:spPr>
      </p:pic>
      <p:sp>
        <p:nvSpPr>
          <p:cNvPr id="52" name="Google Shape;52;p13"/>
          <p:cNvSpPr txBox="1"/>
          <p:nvPr>
            <p:ph type="title"/>
          </p:nvPr>
        </p:nvSpPr>
        <p:spPr>
          <a:xfrm>
            <a:off x="402659" y="1747642"/>
            <a:ext cx="4539000" cy="1325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None/>
              <a:defRPr b="1" i="0" sz="3600">
                <a:solidFill>
                  <a:schemeClr val="accent6"/>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53" name="Google Shape;53;p13"/>
          <p:cNvSpPr txBox="1"/>
          <p:nvPr/>
        </p:nvSpPr>
        <p:spPr>
          <a:xfrm>
            <a:off x="252984" y="359887"/>
            <a:ext cx="2101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00" u="none" cap="none" strike="noStrike">
                <a:solidFill>
                  <a:schemeClr val="accent6"/>
                </a:solidFill>
                <a:latin typeface="Plus Jakarta Sans"/>
                <a:ea typeface="Plus Jakarta Sans"/>
                <a:cs typeface="Plus Jakarta Sans"/>
                <a:sym typeface="Plus Jakarta Sans"/>
              </a:rPr>
              <a:t>CONFIDENTIAL</a:t>
            </a:r>
            <a:endParaRPr/>
          </a:p>
        </p:txBody>
      </p:sp>
      <p:sp>
        <p:nvSpPr>
          <p:cNvPr id="54" name="Google Shape;54;p13"/>
          <p:cNvSpPr txBox="1"/>
          <p:nvPr>
            <p:ph idx="1" type="body"/>
          </p:nvPr>
        </p:nvSpPr>
        <p:spPr>
          <a:xfrm>
            <a:off x="377482" y="3165440"/>
            <a:ext cx="4538700" cy="97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solidFill>
                  <a:schemeClr val="accent6"/>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None/>
              <a:defRPr>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None/>
              <a:defRPr>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None/>
              <a:defRPr>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None/>
              <a:defRPr>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pic>
        <p:nvPicPr>
          <p:cNvPr descr="Logo, company name&#10;&#10;Description automatically generated" id="55" name="Google Shape;55;p13"/>
          <p:cNvPicPr preferRelativeResize="0"/>
          <p:nvPr/>
        </p:nvPicPr>
        <p:blipFill rotWithShape="1">
          <a:blip r:embed="rId3">
            <a:alphaModFix/>
          </a:blip>
          <a:srcRect b="0" l="0" r="0" t="0"/>
          <a:stretch/>
        </p:blipFill>
        <p:spPr>
          <a:xfrm>
            <a:off x="339725" y="4462190"/>
            <a:ext cx="1809753" cy="32142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pic>
        <p:nvPicPr>
          <p:cNvPr id="63" name="Google Shape;63;p15"/>
          <p:cNvPicPr preferRelativeResize="0"/>
          <p:nvPr/>
        </p:nvPicPr>
        <p:blipFill rotWithShape="1">
          <a:blip r:embed="rId2">
            <a:alphaModFix/>
          </a:blip>
          <a:srcRect b="0" l="2431" r="2961" t="0"/>
          <a:stretch/>
        </p:blipFill>
        <p:spPr>
          <a:xfrm>
            <a:off x="-1" y="-27455"/>
            <a:ext cx="9143998" cy="5170954"/>
          </a:xfrm>
          <a:prstGeom prst="rect">
            <a:avLst/>
          </a:prstGeom>
          <a:noFill/>
          <a:ln>
            <a:noFill/>
          </a:ln>
        </p:spPr>
      </p:pic>
      <p:sp>
        <p:nvSpPr>
          <p:cNvPr id="64" name="Google Shape;64;p15"/>
          <p:cNvSpPr txBox="1"/>
          <p:nvPr>
            <p:ph type="title"/>
          </p:nvPr>
        </p:nvSpPr>
        <p:spPr>
          <a:xfrm>
            <a:off x="402659" y="1747642"/>
            <a:ext cx="4539000" cy="1325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None/>
              <a:defRPr b="1" i="0" sz="3600">
                <a:solidFill>
                  <a:schemeClr val="accent6"/>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65" name="Google Shape;65;p15"/>
          <p:cNvSpPr txBox="1"/>
          <p:nvPr/>
        </p:nvSpPr>
        <p:spPr>
          <a:xfrm>
            <a:off x="252984" y="359887"/>
            <a:ext cx="2101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00" u="none" cap="none" strike="noStrike">
                <a:solidFill>
                  <a:schemeClr val="accent6"/>
                </a:solidFill>
                <a:latin typeface="Plus Jakarta Sans"/>
                <a:ea typeface="Plus Jakarta Sans"/>
                <a:cs typeface="Plus Jakarta Sans"/>
                <a:sym typeface="Plus Jakarta Sans"/>
              </a:rPr>
              <a:t>CONFIDENTIAL</a:t>
            </a:r>
            <a:endParaRPr/>
          </a:p>
        </p:txBody>
      </p:sp>
      <p:sp>
        <p:nvSpPr>
          <p:cNvPr id="66" name="Google Shape;66;p15"/>
          <p:cNvSpPr txBox="1"/>
          <p:nvPr>
            <p:ph idx="1" type="body"/>
          </p:nvPr>
        </p:nvSpPr>
        <p:spPr>
          <a:xfrm>
            <a:off x="377482" y="3165440"/>
            <a:ext cx="4538700" cy="97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solidFill>
                  <a:schemeClr val="accent6"/>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None/>
              <a:defRPr>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None/>
              <a:defRPr>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None/>
              <a:defRPr>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None/>
              <a:defRPr>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pic>
        <p:nvPicPr>
          <p:cNvPr descr="Logo, company name&#10;&#10;Description automatically generated" id="67" name="Google Shape;67;p15"/>
          <p:cNvPicPr preferRelativeResize="0"/>
          <p:nvPr/>
        </p:nvPicPr>
        <p:blipFill rotWithShape="1">
          <a:blip r:embed="rId3">
            <a:alphaModFix/>
          </a:blip>
          <a:srcRect b="0" l="0" r="0" t="0"/>
          <a:stretch/>
        </p:blipFill>
        <p:spPr>
          <a:xfrm>
            <a:off x="339725" y="4462190"/>
            <a:ext cx="1809753" cy="32142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68"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b="0" l="2633" r="2633" t="0"/>
          <a:stretch/>
        </p:blipFill>
        <p:spPr>
          <a:xfrm>
            <a:off x="-1" y="-27455"/>
            <a:ext cx="9143998" cy="5170957"/>
          </a:xfrm>
          <a:prstGeom prst="rect">
            <a:avLst/>
          </a:prstGeom>
          <a:noFill/>
          <a:ln>
            <a:noFill/>
          </a:ln>
        </p:spPr>
      </p:pic>
      <p:sp>
        <p:nvSpPr>
          <p:cNvPr id="70" name="Google Shape;70;p16"/>
          <p:cNvSpPr txBox="1"/>
          <p:nvPr>
            <p:ph type="title"/>
          </p:nvPr>
        </p:nvSpPr>
        <p:spPr>
          <a:xfrm>
            <a:off x="402659" y="1747642"/>
            <a:ext cx="4539000" cy="1325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None/>
              <a:defRPr b="1" i="0" sz="3600">
                <a:solidFill>
                  <a:schemeClr val="accent6"/>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71" name="Google Shape;71;p16"/>
          <p:cNvSpPr txBox="1"/>
          <p:nvPr/>
        </p:nvSpPr>
        <p:spPr>
          <a:xfrm>
            <a:off x="252984" y="359887"/>
            <a:ext cx="2101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00" u="none" cap="none" strike="noStrike">
                <a:solidFill>
                  <a:schemeClr val="accent6"/>
                </a:solidFill>
                <a:latin typeface="Plus Jakarta Sans"/>
                <a:ea typeface="Plus Jakarta Sans"/>
                <a:cs typeface="Plus Jakarta Sans"/>
                <a:sym typeface="Plus Jakarta Sans"/>
              </a:rPr>
              <a:t>CONFIDENTIAL</a:t>
            </a:r>
            <a:endParaRPr/>
          </a:p>
        </p:txBody>
      </p:sp>
      <p:sp>
        <p:nvSpPr>
          <p:cNvPr id="72" name="Google Shape;72;p16"/>
          <p:cNvSpPr txBox="1"/>
          <p:nvPr>
            <p:ph idx="1" type="body"/>
          </p:nvPr>
        </p:nvSpPr>
        <p:spPr>
          <a:xfrm>
            <a:off x="377482" y="3165440"/>
            <a:ext cx="4538700" cy="97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solidFill>
                  <a:schemeClr val="accent6"/>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None/>
              <a:defRPr>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None/>
              <a:defRPr>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None/>
              <a:defRPr>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None/>
              <a:defRPr>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pic>
        <p:nvPicPr>
          <p:cNvPr descr="Logo, company name&#10;&#10;Description automatically generated" id="73" name="Google Shape;73;p16"/>
          <p:cNvPicPr preferRelativeResize="0"/>
          <p:nvPr/>
        </p:nvPicPr>
        <p:blipFill rotWithShape="1">
          <a:blip r:embed="rId3">
            <a:alphaModFix/>
          </a:blip>
          <a:srcRect b="0" l="0" r="0" t="0"/>
          <a:stretch/>
        </p:blipFill>
        <p:spPr>
          <a:xfrm>
            <a:off x="339725" y="4462190"/>
            <a:ext cx="1809753" cy="32142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2">
    <p:spTree>
      <p:nvGrpSpPr>
        <p:cNvPr id="74" name="Shape 74"/>
        <p:cNvGrpSpPr/>
        <p:nvPr/>
      </p:nvGrpSpPr>
      <p:grpSpPr>
        <a:xfrm>
          <a:off x="0" y="0"/>
          <a:ext cx="0" cy="0"/>
          <a:chOff x="0" y="0"/>
          <a:chExt cx="0" cy="0"/>
        </a:xfrm>
      </p:grpSpPr>
      <p:pic>
        <p:nvPicPr>
          <p:cNvPr id="75" name="Google Shape;75;p17"/>
          <p:cNvPicPr preferRelativeResize="0"/>
          <p:nvPr/>
        </p:nvPicPr>
        <p:blipFill rotWithShape="1">
          <a:blip r:embed="rId2">
            <a:alphaModFix/>
          </a:blip>
          <a:srcRect b="0" l="2633" r="2633" t="0"/>
          <a:stretch/>
        </p:blipFill>
        <p:spPr>
          <a:xfrm>
            <a:off x="-1" y="-27455"/>
            <a:ext cx="9143998" cy="5170957"/>
          </a:xfrm>
          <a:prstGeom prst="rect">
            <a:avLst/>
          </a:prstGeom>
          <a:noFill/>
          <a:ln>
            <a:noFill/>
          </a:ln>
        </p:spPr>
      </p:pic>
      <p:sp>
        <p:nvSpPr>
          <p:cNvPr id="76" name="Google Shape;76;p17"/>
          <p:cNvSpPr txBox="1"/>
          <p:nvPr>
            <p:ph type="title"/>
          </p:nvPr>
        </p:nvSpPr>
        <p:spPr>
          <a:xfrm>
            <a:off x="402659" y="1747642"/>
            <a:ext cx="4539000" cy="1325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None/>
              <a:defRPr b="1" i="0" sz="3600">
                <a:solidFill>
                  <a:schemeClr val="accent6"/>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77" name="Google Shape;77;p17"/>
          <p:cNvSpPr txBox="1"/>
          <p:nvPr/>
        </p:nvSpPr>
        <p:spPr>
          <a:xfrm>
            <a:off x="252984" y="359887"/>
            <a:ext cx="2101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00" u="none" cap="none" strike="noStrike">
                <a:solidFill>
                  <a:schemeClr val="accent6"/>
                </a:solidFill>
                <a:latin typeface="Plus Jakarta Sans"/>
                <a:ea typeface="Plus Jakarta Sans"/>
                <a:cs typeface="Plus Jakarta Sans"/>
                <a:sym typeface="Plus Jakarta Sans"/>
              </a:rPr>
              <a:t>CONFIDENTIAL</a:t>
            </a:r>
            <a:endParaRPr/>
          </a:p>
        </p:txBody>
      </p:sp>
      <p:sp>
        <p:nvSpPr>
          <p:cNvPr id="78" name="Google Shape;78;p17"/>
          <p:cNvSpPr txBox="1"/>
          <p:nvPr>
            <p:ph idx="1" type="body"/>
          </p:nvPr>
        </p:nvSpPr>
        <p:spPr>
          <a:xfrm>
            <a:off x="377482" y="3165440"/>
            <a:ext cx="4538700" cy="97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solidFill>
                  <a:schemeClr val="accent6"/>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None/>
              <a:defRPr>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None/>
              <a:defRPr>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None/>
              <a:defRPr>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None/>
              <a:defRPr>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pic>
        <p:nvPicPr>
          <p:cNvPr descr="Logo, company name&#10;&#10;Description automatically generated" id="79" name="Google Shape;79;p17"/>
          <p:cNvPicPr preferRelativeResize="0"/>
          <p:nvPr/>
        </p:nvPicPr>
        <p:blipFill rotWithShape="1">
          <a:blip r:embed="rId3">
            <a:alphaModFix/>
          </a:blip>
          <a:srcRect b="0" l="0" r="0" t="0"/>
          <a:stretch/>
        </p:blipFill>
        <p:spPr>
          <a:xfrm>
            <a:off x="339725" y="4462190"/>
            <a:ext cx="1809753" cy="32142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3">
    <p:spTree>
      <p:nvGrpSpPr>
        <p:cNvPr id="80" name="Shape 80"/>
        <p:cNvGrpSpPr/>
        <p:nvPr/>
      </p:nvGrpSpPr>
      <p:grpSpPr>
        <a:xfrm>
          <a:off x="0" y="0"/>
          <a:ext cx="0" cy="0"/>
          <a:chOff x="0" y="0"/>
          <a:chExt cx="0" cy="0"/>
        </a:xfrm>
      </p:grpSpPr>
      <p:pic>
        <p:nvPicPr>
          <p:cNvPr id="81" name="Google Shape;81;p18"/>
          <p:cNvPicPr preferRelativeResize="0"/>
          <p:nvPr/>
        </p:nvPicPr>
        <p:blipFill rotWithShape="1">
          <a:blip r:embed="rId2">
            <a:alphaModFix/>
          </a:blip>
          <a:srcRect b="0" l="2633" r="2633" t="0"/>
          <a:stretch/>
        </p:blipFill>
        <p:spPr>
          <a:xfrm>
            <a:off x="-1" y="-27455"/>
            <a:ext cx="9143998" cy="5170957"/>
          </a:xfrm>
          <a:prstGeom prst="rect">
            <a:avLst/>
          </a:prstGeom>
          <a:noFill/>
          <a:ln>
            <a:noFill/>
          </a:ln>
        </p:spPr>
      </p:pic>
      <p:sp>
        <p:nvSpPr>
          <p:cNvPr id="82" name="Google Shape;82;p18"/>
          <p:cNvSpPr txBox="1"/>
          <p:nvPr>
            <p:ph type="title"/>
          </p:nvPr>
        </p:nvSpPr>
        <p:spPr>
          <a:xfrm>
            <a:off x="402659" y="1747642"/>
            <a:ext cx="4539000" cy="1325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None/>
              <a:defRPr b="1" i="0" sz="3600">
                <a:solidFill>
                  <a:schemeClr val="accent6"/>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83" name="Google Shape;83;p18"/>
          <p:cNvSpPr txBox="1"/>
          <p:nvPr/>
        </p:nvSpPr>
        <p:spPr>
          <a:xfrm>
            <a:off x="252984" y="359887"/>
            <a:ext cx="2101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00" u="none" cap="none" strike="noStrike">
                <a:solidFill>
                  <a:schemeClr val="accent6"/>
                </a:solidFill>
                <a:latin typeface="Plus Jakarta Sans"/>
                <a:ea typeface="Plus Jakarta Sans"/>
                <a:cs typeface="Plus Jakarta Sans"/>
                <a:sym typeface="Plus Jakarta Sans"/>
              </a:rPr>
              <a:t>CONFIDENTIAL</a:t>
            </a:r>
            <a:endParaRPr/>
          </a:p>
        </p:txBody>
      </p:sp>
      <p:sp>
        <p:nvSpPr>
          <p:cNvPr id="84" name="Google Shape;84;p18"/>
          <p:cNvSpPr txBox="1"/>
          <p:nvPr>
            <p:ph idx="1" type="body"/>
          </p:nvPr>
        </p:nvSpPr>
        <p:spPr>
          <a:xfrm>
            <a:off x="377482" y="3165440"/>
            <a:ext cx="4538700" cy="97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solidFill>
                  <a:schemeClr val="accent6"/>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None/>
              <a:defRPr>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None/>
              <a:defRPr>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None/>
              <a:defRPr>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None/>
              <a:defRPr>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pic>
        <p:nvPicPr>
          <p:cNvPr descr="Logo, company name&#10;&#10;Description automatically generated" id="85" name="Google Shape;85;p18"/>
          <p:cNvPicPr preferRelativeResize="0"/>
          <p:nvPr/>
        </p:nvPicPr>
        <p:blipFill rotWithShape="1">
          <a:blip r:embed="rId3">
            <a:alphaModFix/>
          </a:blip>
          <a:srcRect b="0" l="0" r="0" t="0"/>
          <a:stretch/>
        </p:blipFill>
        <p:spPr>
          <a:xfrm>
            <a:off x="339725" y="4462190"/>
            <a:ext cx="1809753" cy="32142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4">
    <p:spTree>
      <p:nvGrpSpPr>
        <p:cNvPr id="86" name="Shape 86"/>
        <p:cNvGrpSpPr/>
        <p:nvPr/>
      </p:nvGrpSpPr>
      <p:grpSpPr>
        <a:xfrm>
          <a:off x="0" y="0"/>
          <a:ext cx="0" cy="0"/>
          <a:chOff x="0" y="0"/>
          <a:chExt cx="0" cy="0"/>
        </a:xfrm>
      </p:grpSpPr>
      <p:pic>
        <p:nvPicPr>
          <p:cNvPr id="87" name="Google Shape;87;p19"/>
          <p:cNvPicPr preferRelativeResize="0"/>
          <p:nvPr/>
        </p:nvPicPr>
        <p:blipFill rotWithShape="1">
          <a:blip r:embed="rId2">
            <a:alphaModFix/>
          </a:blip>
          <a:srcRect b="7591" l="0" r="0" t="7583"/>
          <a:stretch/>
        </p:blipFill>
        <p:spPr>
          <a:xfrm flipH="1" rot="10800000">
            <a:off x="-1" y="-27454"/>
            <a:ext cx="9143999" cy="5170954"/>
          </a:xfrm>
          <a:prstGeom prst="rect">
            <a:avLst/>
          </a:prstGeom>
          <a:noFill/>
          <a:ln>
            <a:noFill/>
          </a:ln>
        </p:spPr>
      </p:pic>
      <p:sp>
        <p:nvSpPr>
          <p:cNvPr id="88" name="Google Shape;88;p19"/>
          <p:cNvSpPr txBox="1"/>
          <p:nvPr>
            <p:ph type="title"/>
          </p:nvPr>
        </p:nvSpPr>
        <p:spPr>
          <a:xfrm>
            <a:off x="402659" y="1747642"/>
            <a:ext cx="4539000" cy="1325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None/>
              <a:defRPr b="1" i="0" sz="3600">
                <a:solidFill>
                  <a:schemeClr val="accent6"/>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89" name="Google Shape;89;p19"/>
          <p:cNvSpPr txBox="1"/>
          <p:nvPr/>
        </p:nvSpPr>
        <p:spPr>
          <a:xfrm>
            <a:off x="252984" y="359887"/>
            <a:ext cx="2101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000" u="none" cap="none" strike="noStrike">
                <a:solidFill>
                  <a:schemeClr val="accent6"/>
                </a:solidFill>
                <a:latin typeface="Plus Jakarta Sans"/>
                <a:ea typeface="Plus Jakarta Sans"/>
                <a:cs typeface="Plus Jakarta Sans"/>
                <a:sym typeface="Plus Jakarta Sans"/>
              </a:rPr>
              <a:t>CONFIDENTIAL</a:t>
            </a:r>
            <a:endParaRPr/>
          </a:p>
        </p:txBody>
      </p:sp>
      <p:sp>
        <p:nvSpPr>
          <p:cNvPr id="90" name="Google Shape;90;p19"/>
          <p:cNvSpPr txBox="1"/>
          <p:nvPr>
            <p:ph idx="1" type="body"/>
          </p:nvPr>
        </p:nvSpPr>
        <p:spPr>
          <a:xfrm>
            <a:off x="377482" y="3165440"/>
            <a:ext cx="4538700" cy="97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a:solidFill>
                  <a:schemeClr val="accent6"/>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None/>
              <a:defRPr>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None/>
              <a:defRPr>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None/>
              <a:defRPr>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None/>
              <a:defRPr>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pic>
        <p:nvPicPr>
          <p:cNvPr descr="Logo, company name&#10;&#10;Description automatically generated" id="91" name="Google Shape;91;p19"/>
          <p:cNvPicPr preferRelativeResize="0"/>
          <p:nvPr/>
        </p:nvPicPr>
        <p:blipFill rotWithShape="1">
          <a:blip r:embed="rId3">
            <a:alphaModFix/>
          </a:blip>
          <a:srcRect b="0" l="0" r="0" t="0"/>
          <a:stretch/>
        </p:blipFill>
        <p:spPr>
          <a:xfrm>
            <a:off x="339725" y="4462190"/>
            <a:ext cx="1809753" cy="32142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5">
    <p:spTree>
      <p:nvGrpSpPr>
        <p:cNvPr id="92" name="Shape 92"/>
        <p:cNvGrpSpPr/>
        <p:nvPr/>
      </p:nvGrpSpPr>
      <p:grpSpPr>
        <a:xfrm>
          <a:off x="0" y="0"/>
          <a:ext cx="0" cy="0"/>
          <a:chOff x="0" y="0"/>
          <a:chExt cx="0" cy="0"/>
        </a:xfrm>
      </p:grpSpPr>
      <p:pic>
        <p:nvPicPr>
          <p:cNvPr id="93" name="Google Shape;93;p20"/>
          <p:cNvPicPr preferRelativeResize="0"/>
          <p:nvPr/>
        </p:nvPicPr>
        <p:blipFill rotWithShape="1">
          <a:blip r:embed="rId2">
            <a:alphaModFix/>
          </a:blip>
          <a:srcRect b="7591" l="0" r="0" t="7583"/>
          <a:stretch/>
        </p:blipFill>
        <p:spPr>
          <a:xfrm flipH="1" rot="10800000">
            <a:off x="-1" y="-27454"/>
            <a:ext cx="9143999" cy="5170954"/>
          </a:xfrm>
          <a:prstGeom prst="rect">
            <a:avLst/>
          </a:prstGeom>
          <a:noFill/>
          <a:ln>
            <a:noFill/>
          </a:ln>
        </p:spPr>
      </p:pic>
      <p:sp>
        <p:nvSpPr>
          <p:cNvPr id="94" name="Google Shape;94;p20"/>
          <p:cNvSpPr txBox="1"/>
          <p:nvPr>
            <p:ph type="title"/>
          </p:nvPr>
        </p:nvSpPr>
        <p:spPr>
          <a:xfrm>
            <a:off x="551202" y="1085404"/>
            <a:ext cx="8041500" cy="7209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500"/>
              <a:buNone/>
              <a:defRPr b="1" i="0" sz="3600">
                <a:solidFill>
                  <a:schemeClr val="accent6"/>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95" name="Google Shape;95;p20"/>
          <p:cNvSpPr txBox="1"/>
          <p:nvPr/>
        </p:nvSpPr>
        <p:spPr>
          <a:xfrm>
            <a:off x="0" y="359887"/>
            <a:ext cx="9144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000" u="none" cap="none" strike="noStrike">
                <a:solidFill>
                  <a:schemeClr val="accent6"/>
                </a:solidFill>
                <a:latin typeface="Plus Jakarta Sans"/>
                <a:ea typeface="Plus Jakarta Sans"/>
                <a:cs typeface="Plus Jakarta Sans"/>
                <a:sym typeface="Plus Jakarta Sans"/>
              </a:rPr>
              <a:t>CONFIDENTIAL</a:t>
            </a:r>
            <a:endParaRPr/>
          </a:p>
        </p:txBody>
      </p:sp>
      <p:sp>
        <p:nvSpPr>
          <p:cNvPr id="96" name="Google Shape;96;p20"/>
          <p:cNvSpPr txBox="1"/>
          <p:nvPr>
            <p:ph idx="1" type="body"/>
          </p:nvPr>
        </p:nvSpPr>
        <p:spPr>
          <a:xfrm>
            <a:off x="551202" y="3618567"/>
            <a:ext cx="8041500" cy="550200"/>
          </a:xfrm>
          <a:prstGeom prst="rect">
            <a:avLst/>
          </a:prstGeom>
          <a:noFill/>
          <a:ln>
            <a:noFill/>
          </a:ln>
        </p:spPr>
        <p:txBody>
          <a:bodyPr anchorCtr="0" anchor="t" bIns="0" lIns="0" spcFirstLastPara="1" rIns="0" wrap="square" tIns="0">
            <a:noAutofit/>
          </a:bodyPr>
          <a:lstStyle>
            <a:lvl1pPr indent="-228600" lvl="0" marL="457200" rtl="0" algn="ctr">
              <a:lnSpc>
                <a:spcPct val="115000"/>
              </a:lnSpc>
              <a:spcBef>
                <a:spcPts val="0"/>
              </a:spcBef>
              <a:spcAft>
                <a:spcPts val="0"/>
              </a:spcAft>
              <a:buSzPts val="1400"/>
              <a:buNone/>
              <a:defRPr>
                <a:solidFill>
                  <a:schemeClr val="accent6"/>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None/>
              <a:defRPr>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None/>
              <a:defRPr>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None/>
              <a:defRPr>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None/>
              <a:defRPr>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grpSp>
        <p:nvGrpSpPr>
          <p:cNvPr id="97" name="Google Shape;97;p20"/>
          <p:cNvGrpSpPr/>
          <p:nvPr/>
        </p:nvGrpSpPr>
        <p:grpSpPr>
          <a:xfrm>
            <a:off x="7786776" y="2112065"/>
            <a:ext cx="1134600" cy="1135977"/>
            <a:chOff x="7726954" y="2690014"/>
            <a:chExt cx="1134600" cy="1135977"/>
          </a:xfrm>
        </p:grpSpPr>
        <p:pic>
          <p:nvPicPr>
            <p:cNvPr id="98" name="Google Shape;98;p20"/>
            <p:cNvPicPr preferRelativeResize="0"/>
            <p:nvPr/>
          </p:nvPicPr>
          <p:blipFill rotWithShape="1">
            <a:blip r:embed="rId3">
              <a:alphaModFix/>
            </a:blip>
            <a:srcRect b="0" l="0" r="0" t="0"/>
            <a:stretch/>
          </p:blipFill>
          <p:spPr>
            <a:xfrm flipH="1">
              <a:off x="7805993" y="2690014"/>
              <a:ext cx="880806" cy="1111102"/>
            </a:xfrm>
            <a:prstGeom prst="rect">
              <a:avLst/>
            </a:prstGeom>
            <a:noFill/>
            <a:ln>
              <a:noFill/>
            </a:ln>
          </p:spPr>
        </p:pic>
        <p:sp>
          <p:nvSpPr>
            <p:cNvPr id="99" name="Google Shape;99;p20"/>
            <p:cNvSpPr/>
            <p:nvPr/>
          </p:nvSpPr>
          <p:spPr>
            <a:xfrm>
              <a:off x="7726954" y="2691391"/>
              <a:ext cx="1134600" cy="1134600"/>
            </a:xfrm>
            <a:prstGeom prst="ellipse">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00" name="Google Shape;100;p20"/>
          <p:cNvGrpSpPr/>
          <p:nvPr/>
        </p:nvGrpSpPr>
        <p:grpSpPr>
          <a:xfrm>
            <a:off x="6526333" y="2048643"/>
            <a:ext cx="1134600" cy="1199399"/>
            <a:chOff x="6486450" y="2626592"/>
            <a:chExt cx="1134600" cy="1199399"/>
          </a:xfrm>
        </p:grpSpPr>
        <p:pic>
          <p:nvPicPr>
            <p:cNvPr id="101" name="Google Shape;101;p20"/>
            <p:cNvPicPr preferRelativeResize="0"/>
            <p:nvPr/>
          </p:nvPicPr>
          <p:blipFill rotWithShape="1">
            <a:blip r:embed="rId4">
              <a:alphaModFix/>
            </a:blip>
            <a:srcRect b="0" l="0" r="0" t="0"/>
            <a:stretch/>
          </p:blipFill>
          <p:spPr>
            <a:xfrm>
              <a:off x="6544329" y="2626592"/>
              <a:ext cx="949432" cy="1197671"/>
            </a:xfrm>
            <a:prstGeom prst="rect">
              <a:avLst/>
            </a:prstGeom>
            <a:noFill/>
            <a:ln>
              <a:noFill/>
            </a:ln>
          </p:spPr>
        </p:pic>
        <p:sp>
          <p:nvSpPr>
            <p:cNvPr id="102" name="Google Shape;102;p20"/>
            <p:cNvSpPr/>
            <p:nvPr/>
          </p:nvSpPr>
          <p:spPr>
            <a:xfrm>
              <a:off x="6486450" y="2691391"/>
              <a:ext cx="1134600" cy="1134600"/>
            </a:xfrm>
            <a:prstGeom prst="ellipse">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03" name="Google Shape;103;p20"/>
          <p:cNvGrpSpPr/>
          <p:nvPr/>
        </p:nvGrpSpPr>
        <p:grpSpPr>
          <a:xfrm>
            <a:off x="5265890" y="2113442"/>
            <a:ext cx="1134600" cy="1134600"/>
            <a:chOff x="5245948" y="2691391"/>
            <a:chExt cx="1134600" cy="1134600"/>
          </a:xfrm>
        </p:grpSpPr>
        <p:pic>
          <p:nvPicPr>
            <p:cNvPr id="104" name="Google Shape;104;p20"/>
            <p:cNvPicPr preferRelativeResize="0"/>
            <p:nvPr/>
          </p:nvPicPr>
          <p:blipFill rotWithShape="1">
            <a:blip r:embed="rId5">
              <a:alphaModFix/>
            </a:blip>
            <a:srcRect b="0" l="0" r="0" t="0"/>
            <a:stretch/>
          </p:blipFill>
          <p:spPr>
            <a:xfrm>
              <a:off x="5384946" y="2705019"/>
              <a:ext cx="864324" cy="1090309"/>
            </a:xfrm>
            <a:prstGeom prst="rect">
              <a:avLst/>
            </a:prstGeom>
            <a:noFill/>
            <a:ln>
              <a:noFill/>
            </a:ln>
          </p:spPr>
        </p:pic>
        <p:sp>
          <p:nvSpPr>
            <p:cNvPr id="105" name="Google Shape;105;p20"/>
            <p:cNvSpPr/>
            <p:nvPr/>
          </p:nvSpPr>
          <p:spPr>
            <a:xfrm>
              <a:off x="5245948" y="2691391"/>
              <a:ext cx="1134600" cy="1134600"/>
            </a:xfrm>
            <a:prstGeom prst="ellipse">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06" name="Google Shape;106;p20"/>
          <p:cNvGrpSpPr/>
          <p:nvPr/>
        </p:nvGrpSpPr>
        <p:grpSpPr>
          <a:xfrm>
            <a:off x="4005447" y="2113442"/>
            <a:ext cx="1134600" cy="1134600"/>
            <a:chOff x="4005446" y="2691391"/>
            <a:chExt cx="1134600" cy="1134600"/>
          </a:xfrm>
        </p:grpSpPr>
        <p:pic>
          <p:nvPicPr>
            <p:cNvPr id="107" name="Google Shape;107;p20"/>
            <p:cNvPicPr preferRelativeResize="0"/>
            <p:nvPr/>
          </p:nvPicPr>
          <p:blipFill rotWithShape="1">
            <a:blip r:embed="rId6">
              <a:alphaModFix/>
            </a:blip>
            <a:srcRect b="0" l="0" r="0" t="0"/>
            <a:stretch/>
          </p:blipFill>
          <p:spPr>
            <a:xfrm>
              <a:off x="4160718" y="2712372"/>
              <a:ext cx="840144" cy="1059806"/>
            </a:xfrm>
            <a:prstGeom prst="rect">
              <a:avLst/>
            </a:prstGeom>
            <a:noFill/>
            <a:ln>
              <a:noFill/>
            </a:ln>
          </p:spPr>
        </p:pic>
        <p:sp>
          <p:nvSpPr>
            <p:cNvPr id="108" name="Google Shape;108;p20"/>
            <p:cNvSpPr/>
            <p:nvPr/>
          </p:nvSpPr>
          <p:spPr>
            <a:xfrm>
              <a:off x="4005446" y="2691391"/>
              <a:ext cx="1134600" cy="1134600"/>
            </a:xfrm>
            <a:prstGeom prst="ellipse">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09" name="Google Shape;109;p20"/>
          <p:cNvGrpSpPr/>
          <p:nvPr/>
        </p:nvGrpSpPr>
        <p:grpSpPr>
          <a:xfrm>
            <a:off x="2745004" y="2113442"/>
            <a:ext cx="1134600" cy="1134600"/>
            <a:chOff x="2764944" y="2691391"/>
            <a:chExt cx="1134600" cy="1134600"/>
          </a:xfrm>
        </p:grpSpPr>
        <p:pic>
          <p:nvPicPr>
            <p:cNvPr id="110" name="Google Shape;110;p20"/>
            <p:cNvPicPr preferRelativeResize="0"/>
            <p:nvPr/>
          </p:nvPicPr>
          <p:blipFill rotWithShape="1">
            <a:blip r:embed="rId7">
              <a:alphaModFix/>
            </a:blip>
            <a:srcRect b="0" l="0" r="0" t="0"/>
            <a:stretch/>
          </p:blipFill>
          <p:spPr>
            <a:xfrm>
              <a:off x="2802668" y="2752882"/>
              <a:ext cx="992630" cy="983323"/>
            </a:xfrm>
            <a:prstGeom prst="rect">
              <a:avLst/>
            </a:prstGeom>
            <a:noFill/>
            <a:ln>
              <a:noFill/>
            </a:ln>
          </p:spPr>
        </p:pic>
        <p:sp>
          <p:nvSpPr>
            <p:cNvPr id="111" name="Google Shape;111;p20"/>
            <p:cNvSpPr/>
            <p:nvPr/>
          </p:nvSpPr>
          <p:spPr>
            <a:xfrm>
              <a:off x="2764944" y="2691391"/>
              <a:ext cx="1134600" cy="1134600"/>
            </a:xfrm>
            <a:prstGeom prst="ellipse">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12" name="Google Shape;112;p20"/>
          <p:cNvGrpSpPr/>
          <p:nvPr/>
        </p:nvGrpSpPr>
        <p:grpSpPr>
          <a:xfrm>
            <a:off x="1484561" y="2031282"/>
            <a:ext cx="1134600" cy="1216760"/>
            <a:chOff x="1524442" y="2609231"/>
            <a:chExt cx="1134600" cy="1216760"/>
          </a:xfrm>
        </p:grpSpPr>
        <p:pic>
          <p:nvPicPr>
            <p:cNvPr id="113" name="Google Shape;113;p20"/>
            <p:cNvPicPr preferRelativeResize="0"/>
            <p:nvPr/>
          </p:nvPicPr>
          <p:blipFill rotWithShape="1">
            <a:blip r:embed="rId8">
              <a:alphaModFix/>
            </a:blip>
            <a:srcRect b="0" l="0" r="0" t="0"/>
            <a:stretch/>
          </p:blipFill>
          <p:spPr>
            <a:xfrm>
              <a:off x="1618746" y="2609231"/>
              <a:ext cx="949432" cy="1197671"/>
            </a:xfrm>
            <a:prstGeom prst="rect">
              <a:avLst/>
            </a:prstGeom>
            <a:noFill/>
            <a:ln>
              <a:noFill/>
            </a:ln>
          </p:spPr>
        </p:pic>
        <p:sp>
          <p:nvSpPr>
            <p:cNvPr id="114" name="Google Shape;114;p20"/>
            <p:cNvSpPr/>
            <p:nvPr/>
          </p:nvSpPr>
          <p:spPr>
            <a:xfrm>
              <a:off x="1524442" y="2691391"/>
              <a:ext cx="1134600" cy="1134600"/>
            </a:xfrm>
            <a:prstGeom prst="ellipse">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115" name="Google Shape;115;p20"/>
          <p:cNvGrpSpPr/>
          <p:nvPr/>
        </p:nvGrpSpPr>
        <p:grpSpPr>
          <a:xfrm>
            <a:off x="224118" y="2066005"/>
            <a:ext cx="1134600" cy="1197671"/>
            <a:chOff x="283940" y="2643954"/>
            <a:chExt cx="1134600" cy="1197671"/>
          </a:xfrm>
        </p:grpSpPr>
        <p:pic>
          <p:nvPicPr>
            <p:cNvPr id="116" name="Google Shape;116;p20"/>
            <p:cNvPicPr preferRelativeResize="0"/>
            <p:nvPr/>
          </p:nvPicPr>
          <p:blipFill rotWithShape="1">
            <a:blip r:embed="rId9">
              <a:alphaModFix/>
            </a:blip>
            <a:srcRect b="0" l="0" r="0" t="0"/>
            <a:stretch/>
          </p:blipFill>
          <p:spPr>
            <a:xfrm>
              <a:off x="386129" y="2643954"/>
              <a:ext cx="949434" cy="1197671"/>
            </a:xfrm>
            <a:prstGeom prst="rect">
              <a:avLst/>
            </a:prstGeom>
            <a:noFill/>
            <a:ln>
              <a:noFill/>
            </a:ln>
          </p:spPr>
        </p:pic>
        <p:sp>
          <p:nvSpPr>
            <p:cNvPr id="117" name="Google Shape;117;p20"/>
            <p:cNvSpPr/>
            <p:nvPr/>
          </p:nvSpPr>
          <p:spPr>
            <a:xfrm>
              <a:off x="283940" y="2691391"/>
              <a:ext cx="1134600" cy="1134600"/>
            </a:xfrm>
            <a:prstGeom prst="ellipse">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descr="Logo, company name&#10;&#10;Description automatically generated" id="118" name="Google Shape;118;p20"/>
          <p:cNvPicPr preferRelativeResize="0"/>
          <p:nvPr/>
        </p:nvPicPr>
        <p:blipFill rotWithShape="1">
          <a:blip r:embed="rId10">
            <a:alphaModFix/>
          </a:blip>
          <a:srcRect b="0" l="0" r="0" t="0"/>
          <a:stretch/>
        </p:blipFill>
        <p:spPr>
          <a:xfrm>
            <a:off x="3658158" y="4462190"/>
            <a:ext cx="1809753" cy="32142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119" name="Shape 119"/>
        <p:cNvGrpSpPr/>
        <p:nvPr/>
      </p:nvGrpSpPr>
      <p:grpSpPr>
        <a:xfrm>
          <a:off x="0" y="0"/>
          <a:ext cx="0" cy="0"/>
          <a:chOff x="0" y="0"/>
          <a:chExt cx="0" cy="0"/>
        </a:xfrm>
      </p:grpSpPr>
      <p:sp>
        <p:nvSpPr>
          <p:cNvPr id="120" name="Google Shape;120;p21"/>
          <p:cNvSpPr txBox="1"/>
          <p:nvPr>
            <p:ph type="title"/>
          </p:nvPr>
        </p:nvSpPr>
        <p:spPr>
          <a:xfrm>
            <a:off x="3099316" y="1576400"/>
            <a:ext cx="4520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b="0" i="0" sz="2000">
                <a:solidFill>
                  <a:srgbClr val="1D1A11"/>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21" name="Google Shape;121;p21"/>
          <p:cNvSpPr txBox="1"/>
          <p:nvPr>
            <p:ph idx="2" type="title"/>
          </p:nvPr>
        </p:nvSpPr>
        <p:spPr>
          <a:xfrm>
            <a:off x="2320087" y="1544725"/>
            <a:ext cx="1199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b="1" i="0" sz="300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22" name="Google Shape;122;p21"/>
          <p:cNvSpPr txBox="1"/>
          <p:nvPr>
            <p:ph idx="3" type="title"/>
          </p:nvPr>
        </p:nvSpPr>
        <p:spPr>
          <a:xfrm>
            <a:off x="3099316" y="2247750"/>
            <a:ext cx="4520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b="0" i="0" sz="2000">
                <a:solidFill>
                  <a:srgbClr val="1D1A11"/>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23" name="Google Shape;123;p21"/>
          <p:cNvSpPr txBox="1"/>
          <p:nvPr>
            <p:ph idx="4" type="title"/>
          </p:nvPr>
        </p:nvSpPr>
        <p:spPr>
          <a:xfrm>
            <a:off x="2320086" y="2216087"/>
            <a:ext cx="11856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b="1" i="0" sz="300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24" name="Google Shape;124;p21"/>
          <p:cNvSpPr txBox="1"/>
          <p:nvPr>
            <p:ph idx="5" type="title"/>
          </p:nvPr>
        </p:nvSpPr>
        <p:spPr>
          <a:xfrm>
            <a:off x="3099316" y="2919679"/>
            <a:ext cx="4520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b="0" i="0" sz="2000">
                <a:solidFill>
                  <a:srgbClr val="1D1A11"/>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25" name="Google Shape;125;p21"/>
          <p:cNvSpPr txBox="1"/>
          <p:nvPr>
            <p:ph idx="6" type="title"/>
          </p:nvPr>
        </p:nvSpPr>
        <p:spPr>
          <a:xfrm>
            <a:off x="2320086" y="2888004"/>
            <a:ext cx="12018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b="1" i="0" sz="300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26" name="Google Shape;126;p21"/>
          <p:cNvSpPr txBox="1"/>
          <p:nvPr>
            <p:ph idx="7" type="title"/>
          </p:nvPr>
        </p:nvSpPr>
        <p:spPr>
          <a:xfrm>
            <a:off x="3099315" y="3580979"/>
            <a:ext cx="4520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b="0" i="0" sz="2000">
                <a:solidFill>
                  <a:srgbClr val="1D1A11"/>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27" name="Google Shape;127;p21"/>
          <p:cNvSpPr txBox="1"/>
          <p:nvPr>
            <p:ph idx="8" type="title"/>
          </p:nvPr>
        </p:nvSpPr>
        <p:spPr>
          <a:xfrm>
            <a:off x="2315886" y="3545604"/>
            <a:ext cx="11856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b="1" i="0" sz="300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000"/>
              <a:buNone/>
              <a:defRPr sz="3000"/>
            </a:lvl2pPr>
            <a:lvl3pPr lvl="2" rtl="0" algn="l">
              <a:lnSpc>
                <a:spcPct val="100000"/>
              </a:lnSpc>
              <a:spcBef>
                <a:spcPts val="0"/>
              </a:spcBef>
              <a:spcAft>
                <a:spcPts val="0"/>
              </a:spcAft>
              <a:buSzPts val="3000"/>
              <a:buNone/>
              <a:defRPr sz="3000"/>
            </a:lvl3pPr>
            <a:lvl4pPr lvl="3" rtl="0" algn="l">
              <a:lnSpc>
                <a:spcPct val="100000"/>
              </a:lnSpc>
              <a:spcBef>
                <a:spcPts val="0"/>
              </a:spcBef>
              <a:spcAft>
                <a:spcPts val="0"/>
              </a:spcAft>
              <a:buSzPts val="3000"/>
              <a:buNone/>
              <a:defRPr sz="3000"/>
            </a:lvl4pPr>
            <a:lvl5pPr lvl="4" rtl="0" algn="l">
              <a:lnSpc>
                <a:spcPct val="100000"/>
              </a:lnSpc>
              <a:spcBef>
                <a:spcPts val="0"/>
              </a:spcBef>
              <a:spcAft>
                <a:spcPts val="0"/>
              </a:spcAft>
              <a:buSzPts val="3000"/>
              <a:buNone/>
              <a:defRPr sz="3000"/>
            </a:lvl5pPr>
            <a:lvl6pPr lvl="5" rtl="0" algn="l">
              <a:lnSpc>
                <a:spcPct val="100000"/>
              </a:lnSpc>
              <a:spcBef>
                <a:spcPts val="0"/>
              </a:spcBef>
              <a:spcAft>
                <a:spcPts val="0"/>
              </a:spcAft>
              <a:buSzPts val="3000"/>
              <a:buNone/>
              <a:defRPr sz="3000"/>
            </a:lvl6pPr>
            <a:lvl7pPr lvl="6" rtl="0" algn="l">
              <a:lnSpc>
                <a:spcPct val="100000"/>
              </a:lnSpc>
              <a:spcBef>
                <a:spcPts val="0"/>
              </a:spcBef>
              <a:spcAft>
                <a:spcPts val="0"/>
              </a:spcAft>
              <a:buSzPts val="3000"/>
              <a:buNone/>
              <a:defRPr sz="3000"/>
            </a:lvl7pPr>
            <a:lvl8pPr lvl="7" rtl="0" algn="l">
              <a:lnSpc>
                <a:spcPct val="100000"/>
              </a:lnSpc>
              <a:spcBef>
                <a:spcPts val="0"/>
              </a:spcBef>
              <a:spcAft>
                <a:spcPts val="0"/>
              </a:spcAft>
              <a:buSzPts val="3000"/>
              <a:buNone/>
              <a:defRPr sz="3000"/>
            </a:lvl8pPr>
            <a:lvl9pPr lvl="8" rtl="0" algn="l">
              <a:lnSpc>
                <a:spcPct val="100000"/>
              </a:lnSpc>
              <a:spcBef>
                <a:spcPts val="0"/>
              </a:spcBef>
              <a:spcAft>
                <a:spcPts val="0"/>
              </a:spcAft>
              <a:buSzPts val="3000"/>
              <a:buNone/>
              <a:defRPr sz="3000"/>
            </a:lvl9pPr>
          </a:lstStyle>
          <a:p/>
        </p:txBody>
      </p:sp>
      <p:sp>
        <p:nvSpPr>
          <p:cNvPr id="128" name="Google Shape;128;p21"/>
          <p:cNvSpPr txBox="1"/>
          <p:nvPr>
            <p:ph idx="9"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500"/>
              <a:buNone/>
              <a:defRPr b="1" i="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129" name="Google Shape;129;p21"/>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rgbClr val="1D1A1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21"/>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131" name="Shape 131"/>
        <p:cNvGrpSpPr/>
        <p:nvPr/>
      </p:nvGrpSpPr>
      <p:grpSpPr>
        <a:xfrm>
          <a:off x="0" y="0"/>
          <a:ext cx="0" cy="0"/>
          <a:chOff x="0" y="0"/>
          <a:chExt cx="0" cy="0"/>
        </a:xfrm>
      </p:grpSpPr>
      <p:pic>
        <p:nvPicPr>
          <p:cNvPr id="132" name="Google Shape;132;p22"/>
          <p:cNvPicPr preferRelativeResize="0"/>
          <p:nvPr/>
        </p:nvPicPr>
        <p:blipFill rotWithShape="1">
          <a:blip r:embed="rId2">
            <a:alphaModFix/>
          </a:blip>
          <a:srcRect b="0" l="0" r="0" t="0"/>
          <a:stretch/>
        </p:blipFill>
        <p:spPr>
          <a:xfrm>
            <a:off x="-1" y="34"/>
            <a:ext cx="3600000" cy="5143467"/>
          </a:xfrm>
          <a:prstGeom prst="rect">
            <a:avLst/>
          </a:prstGeom>
          <a:noFill/>
          <a:ln>
            <a:noFill/>
          </a:ln>
        </p:spPr>
      </p:pic>
      <p:sp>
        <p:nvSpPr>
          <p:cNvPr id="133" name="Google Shape;133;p22"/>
          <p:cNvSpPr txBox="1"/>
          <p:nvPr>
            <p:ph type="title"/>
          </p:nvPr>
        </p:nvSpPr>
        <p:spPr>
          <a:xfrm>
            <a:off x="482607" y="488161"/>
            <a:ext cx="26748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500"/>
              <a:buNone/>
              <a:defRPr b="1" i="0" sz="2000">
                <a:solidFill>
                  <a:schemeClr val="lt2"/>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34" name="Google Shape;134;p22"/>
          <p:cNvSpPr txBox="1"/>
          <p:nvPr>
            <p:ph idx="1" type="subTitle"/>
          </p:nvPr>
        </p:nvSpPr>
        <p:spPr>
          <a:xfrm>
            <a:off x="482607" y="909911"/>
            <a:ext cx="2674800" cy="3437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400"/>
              <a:buNone/>
              <a:defRPr b="0" i="0" sz="1400">
                <a:solidFill>
                  <a:schemeClr val="lt2"/>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5" name="Google Shape;135;p22"/>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rgbClr val="1D1A1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6" name="Google Shape;136;p22"/>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pic>
        <p:nvPicPr>
          <p:cNvPr descr="Logo, company name&#10;&#10;Description automatically generated" id="137" name="Google Shape;137;p22"/>
          <p:cNvPicPr preferRelativeResize="0"/>
          <p:nvPr/>
        </p:nvPicPr>
        <p:blipFill rotWithShape="1">
          <a:blip r:embed="rId3">
            <a:alphaModFix/>
          </a:blip>
          <a:srcRect b="0" l="0" r="0" t="0"/>
          <a:stretch/>
        </p:blipFill>
        <p:spPr>
          <a:xfrm>
            <a:off x="241300" y="4688694"/>
            <a:ext cx="1222373" cy="2171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8" name="Shape 138"/>
        <p:cNvGrpSpPr/>
        <p:nvPr/>
      </p:nvGrpSpPr>
      <p:grpSpPr>
        <a:xfrm>
          <a:off x="0" y="0"/>
          <a:ext cx="0" cy="0"/>
          <a:chOff x="0" y="0"/>
          <a:chExt cx="0" cy="0"/>
        </a:xfrm>
      </p:grpSpPr>
      <p:pic>
        <p:nvPicPr>
          <p:cNvPr id="139" name="Google Shape;139;p23"/>
          <p:cNvPicPr preferRelativeResize="0"/>
          <p:nvPr/>
        </p:nvPicPr>
        <p:blipFill rotWithShape="1">
          <a:blip r:embed="rId2">
            <a:alphaModFix/>
          </a:blip>
          <a:srcRect b="0" l="0" r="0" t="0"/>
          <a:stretch/>
        </p:blipFill>
        <p:spPr>
          <a:xfrm>
            <a:off x="-1" y="34"/>
            <a:ext cx="3600000" cy="5143466"/>
          </a:xfrm>
          <a:prstGeom prst="rect">
            <a:avLst/>
          </a:prstGeom>
          <a:noFill/>
          <a:ln>
            <a:noFill/>
          </a:ln>
        </p:spPr>
      </p:pic>
      <p:sp>
        <p:nvSpPr>
          <p:cNvPr id="140" name="Google Shape;140;p23"/>
          <p:cNvSpPr txBox="1"/>
          <p:nvPr>
            <p:ph type="title"/>
          </p:nvPr>
        </p:nvSpPr>
        <p:spPr>
          <a:xfrm>
            <a:off x="4228100" y="2165338"/>
            <a:ext cx="45249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600"/>
              <a:buNone/>
              <a:defRPr b="0" i="0" sz="3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1" name="Google Shape;141;p23"/>
          <p:cNvSpPr txBox="1"/>
          <p:nvPr>
            <p:ph idx="2" type="title"/>
          </p:nvPr>
        </p:nvSpPr>
        <p:spPr>
          <a:xfrm>
            <a:off x="4228100" y="1337825"/>
            <a:ext cx="45249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6000"/>
              <a:buNone/>
              <a:defRPr b="1" i="0" sz="6000">
                <a:solidFill>
                  <a:srgbClr val="DC00AA"/>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142" name="Google Shape;142;p23"/>
          <p:cNvSpPr txBox="1"/>
          <p:nvPr>
            <p:ph idx="1" type="subTitle"/>
          </p:nvPr>
        </p:nvSpPr>
        <p:spPr>
          <a:xfrm>
            <a:off x="4132684" y="2911100"/>
            <a:ext cx="4524900" cy="7134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400"/>
              <a:buNone/>
              <a:defRPr b="0"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3" name="Google Shape;143;p23"/>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rgbClr val="1D1A1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4" name="Google Shape;144;p23"/>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pic>
        <p:nvPicPr>
          <p:cNvPr descr="Logo, company name&#10;&#10;Description automatically generated" id="145" name="Google Shape;145;p23"/>
          <p:cNvPicPr preferRelativeResize="0"/>
          <p:nvPr/>
        </p:nvPicPr>
        <p:blipFill rotWithShape="1">
          <a:blip r:embed="rId3">
            <a:alphaModFix/>
          </a:blip>
          <a:srcRect b="0" l="0" r="0" t="0"/>
          <a:stretch/>
        </p:blipFill>
        <p:spPr>
          <a:xfrm>
            <a:off x="241300" y="4688694"/>
            <a:ext cx="1222373" cy="21710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46" name="Shape 146"/>
        <p:cNvGrpSpPr/>
        <p:nvPr/>
      </p:nvGrpSpPr>
      <p:grpSpPr>
        <a:xfrm>
          <a:off x="0" y="0"/>
          <a:ext cx="0" cy="0"/>
          <a:chOff x="0" y="0"/>
          <a:chExt cx="0" cy="0"/>
        </a:xfrm>
      </p:grpSpPr>
      <p:sp>
        <p:nvSpPr>
          <p:cNvPr id="147" name="Google Shape;147;p24"/>
          <p:cNvSpPr txBox="1"/>
          <p:nvPr>
            <p:ph type="title"/>
          </p:nvPr>
        </p:nvSpPr>
        <p:spPr>
          <a:xfrm>
            <a:off x="715249" y="1764075"/>
            <a:ext cx="42063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600"/>
              <a:buNone/>
              <a:defRPr b="1" i="0" sz="3600">
                <a:solidFill>
                  <a:srgbClr val="DC00AA"/>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48" name="Google Shape;148;p24"/>
          <p:cNvSpPr txBox="1"/>
          <p:nvPr>
            <p:ph idx="1" type="subTitle"/>
          </p:nvPr>
        </p:nvSpPr>
        <p:spPr>
          <a:xfrm>
            <a:off x="621035" y="2571750"/>
            <a:ext cx="4206300" cy="7134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400"/>
              <a:buNone/>
              <a:defRPr b="0"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9" name="Google Shape;149;p24"/>
          <p:cNvSpPr/>
          <p:nvPr>
            <p:ph idx="2" type="pic"/>
          </p:nvPr>
        </p:nvSpPr>
        <p:spPr>
          <a:xfrm>
            <a:off x="5544000" y="1"/>
            <a:ext cx="3600000" cy="5143500"/>
          </a:xfrm>
          <a:prstGeom prst="rect">
            <a:avLst/>
          </a:prstGeom>
          <a:solidFill>
            <a:srgbClr val="BFBFBF"/>
          </a:solidFill>
          <a:ln>
            <a:noFill/>
          </a:ln>
        </p:spPr>
      </p:sp>
      <p:sp>
        <p:nvSpPr>
          <p:cNvPr id="150" name="Google Shape;150;p24"/>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chemeClr val="accent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p24"/>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2" name="Shape 152"/>
        <p:cNvGrpSpPr/>
        <p:nvPr/>
      </p:nvGrpSpPr>
      <p:grpSpPr>
        <a:xfrm>
          <a:off x="0" y="0"/>
          <a:ext cx="0" cy="0"/>
          <a:chOff x="0" y="0"/>
          <a:chExt cx="0" cy="0"/>
        </a:xfrm>
      </p:grpSpPr>
      <p:pic>
        <p:nvPicPr>
          <p:cNvPr id="153" name="Google Shape;153;p25"/>
          <p:cNvPicPr preferRelativeResize="0"/>
          <p:nvPr/>
        </p:nvPicPr>
        <p:blipFill rotWithShape="1">
          <a:blip r:embed="rId2">
            <a:alphaModFix/>
          </a:blip>
          <a:srcRect b="0" l="0" r="0" t="0"/>
          <a:stretch/>
        </p:blipFill>
        <p:spPr>
          <a:xfrm>
            <a:off x="5544000" y="34"/>
            <a:ext cx="3600000" cy="5143467"/>
          </a:xfrm>
          <a:prstGeom prst="rect">
            <a:avLst/>
          </a:prstGeom>
          <a:noFill/>
          <a:ln>
            <a:noFill/>
          </a:ln>
        </p:spPr>
      </p:pic>
      <p:sp>
        <p:nvSpPr>
          <p:cNvPr id="154" name="Google Shape;154;p25"/>
          <p:cNvSpPr txBox="1"/>
          <p:nvPr>
            <p:ph type="title"/>
          </p:nvPr>
        </p:nvSpPr>
        <p:spPr>
          <a:xfrm>
            <a:off x="715100" y="868200"/>
            <a:ext cx="4057500" cy="10143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500"/>
              <a:buNone/>
              <a:defRPr b="1" i="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155" name="Google Shape;155;p25"/>
          <p:cNvSpPr txBox="1"/>
          <p:nvPr>
            <p:ph idx="1" type="body"/>
          </p:nvPr>
        </p:nvSpPr>
        <p:spPr>
          <a:xfrm>
            <a:off x="715099" y="1882500"/>
            <a:ext cx="4057500" cy="23928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Clr>
                <a:srgbClr val="DC00AA"/>
              </a:buClr>
              <a:buSzPts val="1400"/>
              <a:buChar char="●"/>
              <a:defRPr b="0" i="0" sz="1400">
                <a:solidFill>
                  <a:srgbClr val="1D1A11"/>
                </a:solidFill>
                <a:latin typeface="Plus Jakarta Sans"/>
                <a:ea typeface="Plus Jakarta Sans"/>
                <a:cs typeface="Plus Jakarta Sans"/>
                <a:sym typeface="Plus Jakarta Sans"/>
              </a:defRPr>
            </a:lvl1pPr>
            <a:lvl2pPr indent="-317500" lvl="1" marL="914400" rtl="0" algn="l">
              <a:lnSpc>
                <a:spcPct val="115000"/>
              </a:lnSpc>
              <a:spcBef>
                <a:spcPts val="0"/>
              </a:spcBef>
              <a:spcAft>
                <a:spcPts val="0"/>
              </a:spcAft>
              <a:buClr>
                <a:srgbClr val="434343"/>
              </a:buClr>
              <a:buSzPts val="1400"/>
              <a:buChar char="○"/>
              <a:defRPr>
                <a:solidFill>
                  <a:srgbClr val="434343"/>
                </a:solidFill>
              </a:defRPr>
            </a:lvl2pPr>
            <a:lvl3pPr indent="-317500" lvl="2" marL="1371600" rtl="0" algn="l">
              <a:lnSpc>
                <a:spcPct val="115000"/>
              </a:lnSpc>
              <a:spcBef>
                <a:spcPts val="0"/>
              </a:spcBef>
              <a:spcAft>
                <a:spcPts val="0"/>
              </a:spcAft>
              <a:buClr>
                <a:srgbClr val="434343"/>
              </a:buClr>
              <a:buSzPts val="1400"/>
              <a:buChar char="■"/>
              <a:defRPr>
                <a:solidFill>
                  <a:srgbClr val="434343"/>
                </a:solidFill>
              </a:defRPr>
            </a:lvl3pPr>
            <a:lvl4pPr indent="-317500" lvl="3" marL="1828800" rtl="0" algn="l">
              <a:lnSpc>
                <a:spcPct val="115000"/>
              </a:lnSpc>
              <a:spcBef>
                <a:spcPts val="0"/>
              </a:spcBef>
              <a:spcAft>
                <a:spcPts val="0"/>
              </a:spcAft>
              <a:buClr>
                <a:srgbClr val="434343"/>
              </a:buClr>
              <a:buSzPts val="1400"/>
              <a:buChar char="●"/>
              <a:defRPr>
                <a:solidFill>
                  <a:srgbClr val="434343"/>
                </a:solidFill>
              </a:defRPr>
            </a:lvl4pPr>
            <a:lvl5pPr indent="-317500" lvl="4" marL="2286000" rtl="0" algn="l">
              <a:lnSpc>
                <a:spcPct val="115000"/>
              </a:lnSpc>
              <a:spcBef>
                <a:spcPts val="0"/>
              </a:spcBef>
              <a:spcAft>
                <a:spcPts val="0"/>
              </a:spcAft>
              <a:buClr>
                <a:srgbClr val="434343"/>
              </a:buClr>
              <a:buSzPts val="1400"/>
              <a:buChar char="○"/>
              <a:defRPr>
                <a:solidFill>
                  <a:srgbClr val="434343"/>
                </a:solidFill>
              </a:defRPr>
            </a:lvl5pPr>
            <a:lvl6pPr indent="-317500" lvl="5" marL="2743200" rtl="0" algn="l">
              <a:lnSpc>
                <a:spcPct val="115000"/>
              </a:lnSpc>
              <a:spcBef>
                <a:spcPts val="0"/>
              </a:spcBef>
              <a:spcAft>
                <a:spcPts val="0"/>
              </a:spcAft>
              <a:buClr>
                <a:srgbClr val="434343"/>
              </a:buClr>
              <a:buSzPts val="1400"/>
              <a:buChar char="■"/>
              <a:defRPr>
                <a:solidFill>
                  <a:srgbClr val="434343"/>
                </a:solidFill>
              </a:defRPr>
            </a:lvl6pPr>
            <a:lvl7pPr indent="-317500" lvl="6" marL="3200400" rtl="0" algn="l">
              <a:lnSpc>
                <a:spcPct val="115000"/>
              </a:lnSpc>
              <a:spcBef>
                <a:spcPts val="0"/>
              </a:spcBef>
              <a:spcAft>
                <a:spcPts val="0"/>
              </a:spcAft>
              <a:buClr>
                <a:srgbClr val="434343"/>
              </a:buClr>
              <a:buSzPts val="1400"/>
              <a:buChar char="●"/>
              <a:defRPr>
                <a:solidFill>
                  <a:srgbClr val="434343"/>
                </a:solidFill>
              </a:defRPr>
            </a:lvl7pPr>
            <a:lvl8pPr indent="-317500" lvl="7" marL="3657600" rtl="0" algn="l">
              <a:lnSpc>
                <a:spcPct val="115000"/>
              </a:lnSpc>
              <a:spcBef>
                <a:spcPts val="0"/>
              </a:spcBef>
              <a:spcAft>
                <a:spcPts val="0"/>
              </a:spcAft>
              <a:buClr>
                <a:srgbClr val="434343"/>
              </a:buClr>
              <a:buSzPts val="1400"/>
              <a:buChar char="○"/>
              <a:defRPr>
                <a:solidFill>
                  <a:srgbClr val="434343"/>
                </a:solidFill>
              </a:defRPr>
            </a:lvl8pPr>
            <a:lvl9pPr indent="-317500" lvl="8" marL="4114800" rtl="0" algn="l">
              <a:lnSpc>
                <a:spcPct val="115000"/>
              </a:lnSpc>
              <a:spcBef>
                <a:spcPts val="0"/>
              </a:spcBef>
              <a:spcAft>
                <a:spcPts val="0"/>
              </a:spcAft>
              <a:buClr>
                <a:srgbClr val="434343"/>
              </a:buClr>
              <a:buSzPts val="1400"/>
              <a:buChar char="■"/>
              <a:defRPr>
                <a:solidFill>
                  <a:srgbClr val="434343"/>
                </a:solidFill>
              </a:defRPr>
            </a:lvl9pPr>
          </a:lstStyle>
          <a:p/>
        </p:txBody>
      </p:sp>
      <p:sp>
        <p:nvSpPr>
          <p:cNvPr id="156" name="Google Shape;156;p25"/>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chemeClr val="accent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7" name="Google Shape;157;p25"/>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158" name="Shape 158"/>
        <p:cNvGrpSpPr/>
        <p:nvPr/>
      </p:nvGrpSpPr>
      <p:grpSpPr>
        <a:xfrm>
          <a:off x="0" y="0"/>
          <a:ext cx="0" cy="0"/>
          <a:chOff x="0" y="0"/>
          <a:chExt cx="0" cy="0"/>
        </a:xfrm>
      </p:grpSpPr>
      <p:sp>
        <p:nvSpPr>
          <p:cNvPr id="159" name="Google Shape;159;p26"/>
          <p:cNvSpPr txBox="1"/>
          <p:nvPr>
            <p:ph type="title"/>
          </p:nvPr>
        </p:nvSpPr>
        <p:spPr>
          <a:xfrm>
            <a:off x="715100" y="1644899"/>
            <a:ext cx="1855200" cy="52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60" name="Google Shape;160;p26"/>
          <p:cNvSpPr txBox="1"/>
          <p:nvPr>
            <p:ph idx="1" type="subTitle"/>
          </p:nvPr>
        </p:nvSpPr>
        <p:spPr>
          <a:xfrm>
            <a:off x="715100" y="2020199"/>
            <a:ext cx="1855200" cy="484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1" name="Google Shape;161;p26"/>
          <p:cNvSpPr txBox="1"/>
          <p:nvPr>
            <p:ph idx="2" type="title"/>
          </p:nvPr>
        </p:nvSpPr>
        <p:spPr>
          <a:xfrm>
            <a:off x="3644424" y="1644899"/>
            <a:ext cx="1855200" cy="52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62" name="Google Shape;162;p26"/>
          <p:cNvSpPr txBox="1"/>
          <p:nvPr>
            <p:ph idx="3" type="subTitle"/>
          </p:nvPr>
        </p:nvSpPr>
        <p:spPr>
          <a:xfrm>
            <a:off x="3644424" y="2020199"/>
            <a:ext cx="1855200" cy="484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Didact Gothic"/>
              <a:buNone/>
              <a:defRPr b="0"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3" name="Google Shape;163;p26"/>
          <p:cNvSpPr txBox="1"/>
          <p:nvPr>
            <p:ph idx="4" type="title"/>
          </p:nvPr>
        </p:nvSpPr>
        <p:spPr>
          <a:xfrm>
            <a:off x="715075" y="2880299"/>
            <a:ext cx="1855200" cy="52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64" name="Google Shape;164;p26"/>
          <p:cNvSpPr txBox="1"/>
          <p:nvPr>
            <p:ph idx="5" type="subTitle"/>
          </p:nvPr>
        </p:nvSpPr>
        <p:spPr>
          <a:xfrm>
            <a:off x="715075" y="3255599"/>
            <a:ext cx="1855200" cy="484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Didact Gothic"/>
              <a:buNone/>
              <a:defRPr b="0"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5" name="Google Shape;165;p26"/>
          <p:cNvSpPr txBox="1"/>
          <p:nvPr>
            <p:ph idx="6" type="title"/>
          </p:nvPr>
        </p:nvSpPr>
        <p:spPr>
          <a:xfrm>
            <a:off x="3644399" y="2880299"/>
            <a:ext cx="1855200" cy="52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66" name="Google Shape;166;p26"/>
          <p:cNvSpPr txBox="1"/>
          <p:nvPr>
            <p:ph idx="7" type="subTitle"/>
          </p:nvPr>
        </p:nvSpPr>
        <p:spPr>
          <a:xfrm>
            <a:off x="3644399" y="3255599"/>
            <a:ext cx="1855200" cy="484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Didact Gothic"/>
              <a:buNone/>
              <a:defRPr b="0"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 name="Google Shape;167;p26"/>
          <p:cNvSpPr txBox="1"/>
          <p:nvPr>
            <p:ph idx="8" type="title"/>
          </p:nvPr>
        </p:nvSpPr>
        <p:spPr>
          <a:xfrm>
            <a:off x="6573699" y="1644899"/>
            <a:ext cx="1855200" cy="52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68" name="Google Shape;168;p26"/>
          <p:cNvSpPr txBox="1"/>
          <p:nvPr>
            <p:ph idx="9" type="subTitle"/>
          </p:nvPr>
        </p:nvSpPr>
        <p:spPr>
          <a:xfrm>
            <a:off x="6573699" y="2020199"/>
            <a:ext cx="1855200" cy="484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Didact Gothic"/>
              <a:buNone/>
              <a:defRPr b="0"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9" name="Google Shape;169;p26"/>
          <p:cNvSpPr txBox="1"/>
          <p:nvPr>
            <p:ph idx="13" type="title"/>
          </p:nvPr>
        </p:nvSpPr>
        <p:spPr>
          <a:xfrm>
            <a:off x="6573674" y="2880299"/>
            <a:ext cx="1855200" cy="52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70" name="Google Shape;170;p26"/>
          <p:cNvSpPr txBox="1"/>
          <p:nvPr>
            <p:ph idx="14" type="subTitle"/>
          </p:nvPr>
        </p:nvSpPr>
        <p:spPr>
          <a:xfrm>
            <a:off x="6573674" y="3255599"/>
            <a:ext cx="1855200" cy="484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Didact Gothic"/>
              <a:buNone/>
              <a:defRPr b="0"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1" name="Google Shape;171;p26"/>
          <p:cNvSpPr txBox="1"/>
          <p:nvPr>
            <p:ph idx="15"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500"/>
              <a:buNone/>
              <a:defRPr b="1" i="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172" name="Google Shape;172;p26"/>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rgbClr val="1D1A1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3" name="Google Shape;173;p26"/>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174" name="Shape 174"/>
        <p:cNvGrpSpPr/>
        <p:nvPr/>
      </p:nvGrpSpPr>
      <p:grpSpPr>
        <a:xfrm>
          <a:off x="0" y="0"/>
          <a:ext cx="0" cy="0"/>
          <a:chOff x="0" y="0"/>
          <a:chExt cx="0" cy="0"/>
        </a:xfrm>
      </p:grpSpPr>
      <p:sp>
        <p:nvSpPr>
          <p:cNvPr id="175" name="Google Shape;175;p27"/>
          <p:cNvSpPr txBox="1"/>
          <p:nvPr>
            <p:ph type="title"/>
          </p:nvPr>
        </p:nvSpPr>
        <p:spPr>
          <a:xfrm>
            <a:off x="794088" y="2768925"/>
            <a:ext cx="1784400" cy="572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76" name="Google Shape;176;p27"/>
          <p:cNvSpPr txBox="1"/>
          <p:nvPr>
            <p:ph idx="1" type="subTitle"/>
          </p:nvPr>
        </p:nvSpPr>
        <p:spPr>
          <a:xfrm>
            <a:off x="794088" y="3203050"/>
            <a:ext cx="1784400" cy="814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i="0" sz="12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7" name="Google Shape;177;p27"/>
          <p:cNvSpPr txBox="1"/>
          <p:nvPr>
            <p:ph idx="2" type="title"/>
          </p:nvPr>
        </p:nvSpPr>
        <p:spPr>
          <a:xfrm>
            <a:off x="6627995" y="2768925"/>
            <a:ext cx="1780200" cy="52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78" name="Google Shape;178;p27"/>
          <p:cNvSpPr txBox="1"/>
          <p:nvPr>
            <p:ph idx="3" type="subTitle"/>
          </p:nvPr>
        </p:nvSpPr>
        <p:spPr>
          <a:xfrm>
            <a:off x="6627995" y="3203069"/>
            <a:ext cx="1780200" cy="750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i="0" sz="12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9" name="Google Shape;179;p27"/>
          <p:cNvSpPr txBox="1"/>
          <p:nvPr>
            <p:ph idx="4" type="title"/>
          </p:nvPr>
        </p:nvSpPr>
        <p:spPr>
          <a:xfrm>
            <a:off x="2746108" y="2768925"/>
            <a:ext cx="1781700" cy="52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80" name="Google Shape;180;p27"/>
          <p:cNvSpPr txBox="1"/>
          <p:nvPr>
            <p:ph idx="5" type="subTitle"/>
          </p:nvPr>
        </p:nvSpPr>
        <p:spPr>
          <a:xfrm>
            <a:off x="2746108" y="3203050"/>
            <a:ext cx="1781700" cy="750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i="0" sz="12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 name="Google Shape;181;p27"/>
          <p:cNvSpPr txBox="1"/>
          <p:nvPr>
            <p:ph idx="6" type="title"/>
          </p:nvPr>
        </p:nvSpPr>
        <p:spPr>
          <a:xfrm>
            <a:off x="4678425" y="2768925"/>
            <a:ext cx="1781700" cy="527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b="1"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82" name="Google Shape;182;p27"/>
          <p:cNvSpPr txBox="1"/>
          <p:nvPr>
            <p:ph idx="7" type="subTitle"/>
          </p:nvPr>
        </p:nvSpPr>
        <p:spPr>
          <a:xfrm>
            <a:off x="4678425" y="3203050"/>
            <a:ext cx="1781700" cy="7503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i="0" sz="12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3" name="Google Shape;183;p27"/>
          <p:cNvSpPr txBox="1"/>
          <p:nvPr>
            <p:ph idx="8"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500"/>
              <a:buNone/>
              <a:defRPr b="1" i="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184" name="Google Shape;184;p27"/>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rgbClr val="1D1A1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85" name="Google Shape;185;p27"/>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sp>
        <p:nvSpPr>
          <p:cNvPr id="186" name="Google Shape;186;p27"/>
          <p:cNvSpPr/>
          <p:nvPr>
            <p:ph idx="9" type="pic"/>
          </p:nvPr>
        </p:nvSpPr>
        <p:spPr>
          <a:xfrm>
            <a:off x="796537" y="1451851"/>
            <a:ext cx="1781700" cy="1260000"/>
          </a:xfrm>
          <a:prstGeom prst="roundRect">
            <a:avLst>
              <a:gd fmla="val 5931" name="adj"/>
            </a:avLst>
          </a:prstGeom>
          <a:solidFill>
            <a:srgbClr val="BFBFBF"/>
          </a:solidFill>
          <a:ln>
            <a:noFill/>
          </a:ln>
        </p:spPr>
      </p:sp>
      <p:sp>
        <p:nvSpPr>
          <p:cNvPr id="187" name="Google Shape;187;p27"/>
          <p:cNvSpPr/>
          <p:nvPr>
            <p:ph idx="13" type="pic"/>
          </p:nvPr>
        </p:nvSpPr>
        <p:spPr>
          <a:xfrm>
            <a:off x="2746108" y="1451851"/>
            <a:ext cx="1781700" cy="1260000"/>
          </a:xfrm>
          <a:prstGeom prst="roundRect">
            <a:avLst>
              <a:gd fmla="val 5931" name="adj"/>
            </a:avLst>
          </a:prstGeom>
          <a:solidFill>
            <a:srgbClr val="BFBFBF"/>
          </a:solidFill>
          <a:ln>
            <a:noFill/>
          </a:ln>
        </p:spPr>
      </p:sp>
      <p:sp>
        <p:nvSpPr>
          <p:cNvPr id="188" name="Google Shape;188;p27"/>
          <p:cNvSpPr/>
          <p:nvPr>
            <p:ph idx="14" type="pic"/>
          </p:nvPr>
        </p:nvSpPr>
        <p:spPr>
          <a:xfrm>
            <a:off x="4678425" y="1451851"/>
            <a:ext cx="1781700" cy="1260000"/>
          </a:xfrm>
          <a:prstGeom prst="roundRect">
            <a:avLst>
              <a:gd fmla="val 5931" name="adj"/>
            </a:avLst>
          </a:prstGeom>
          <a:solidFill>
            <a:srgbClr val="BFBFBF"/>
          </a:solidFill>
          <a:ln>
            <a:noFill/>
          </a:ln>
        </p:spPr>
      </p:sp>
      <p:sp>
        <p:nvSpPr>
          <p:cNvPr id="189" name="Google Shape;189;p27"/>
          <p:cNvSpPr/>
          <p:nvPr>
            <p:ph idx="15" type="pic"/>
          </p:nvPr>
        </p:nvSpPr>
        <p:spPr>
          <a:xfrm>
            <a:off x="6627995" y="1451851"/>
            <a:ext cx="1781700" cy="1260000"/>
          </a:xfrm>
          <a:prstGeom prst="roundRect">
            <a:avLst>
              <a:gd fmla="val 5931" name="adj"/>
            </a:avLst>
          </a:prstGeom>
          <a:solidFill>
            <a:srgbClr val="BFBFBF"/>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90" name="Shape 190"/>
        <p:cNvGrpSpPr/>
        <p:nvPr/>
      </p:nvGrpSpPr>
      <p:grpSpPr>
        <a:xfrm>
          <a:off x="0" y="0"/>
          <a:ext cx="0" cy="0"/>
          <a:chOff x="0" y="0"/>
          <a:chExt cx="0" cy="0"/>
        </a:xfrm>
      </p:grpSpPr>
      <p:sp>
        <p:nvSpPr>
          <p:cNvPr id="191" name="Google Shape;191;p28"/>
          <p:cNvSpPr/>
          <p:nvPr>
            <p:ph idx="2" type="pic"/>
          </p:nvPr>
        </p:nvSpPr>
        <p:spPr>
          <a:xfrm>
            <a:off x="0" y="1"/>
            <a:ext cx="9144000" cy="5143500"/>
          </a:xfrm>
          <a:prstGeom prst="rect">
            <a:avLst/>
          </a:prstGeom>
          <a:solidFill>
            <a:srgbClr val="BFBFBF"/>
          </a:solidFill>
          <a:ln>
            <a:noFill/>
          </a:ln>
        </p:spPr>
      </p:sp>
      <p:sp>
        <p:nvSpPr>
          <p:cNvPr id="192" name="Google Shape;192;p28"/>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3" name="Google Shape;193;p28"/>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28"/>
          <p:cNvSpPr txBox="1"/>
          <p:nvPr>
            <p:ph type="title"/>
          </p:nvPr>
        </p:nvSpPr>
        <p:spPr>
          <a:xfrm>
            <a:off x="715249" y="1764075"/>
            <a:ext cx="42063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600"/>
              <a:buNone/>
              <a:defRPr b="1" i="0" sz="3600">
                <a:solidFill>
                  <a:schemeClr val="accent6"/>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195" name="Google Shape;195;p28"/>
          <p:cNvSpPr txBox="1"/>
          <p:nvPr>
            <p:ph idx="1" type="subTitle"/>
          </p:nvPr>
        </p:nvSpPr>
        <p:spPr>
          <a:xfrm>
            <a:off x="628986" y="2571750"/>
            <a:ext cx="4292400" cy="7134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400"/>
              <a:buNone/>
              <a:defRPr b="0" i="0" sz="1600">
                <a:solidFill>
                  <a:schemeClr val="accent6"/>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descr="Logo, company name&#10;&#10;Description automatically generated" id="196" name="Google Shape;196;p28"/>
          <p:cNvPicPr preferRelativeResize="0"/>
          <p:nvPr/>
        </p:nvPicPr>
        <p:blipFill rotWithShape="1">
          <a:blip r:embed="rId2">
            <a:alphaModFix/>
          </a:blip>
          <a:srcRect b="0" l="0" r="0" t="0"/>
          <a:stretch/>
        </p:blipFill>
        <p:spPr>
          <a:xfrm>
            <a:off x="241300" y="4688694"/>
            <a:ext cx="1222373" cy="21710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7" name="Shape 197"/>
        <p:cNvGrpSpPr/>
        <p:nvPr/>
      </p:nvGrpSpPr>
      <p:grpSpPr>
        <a:xfrm>
          <a:off x="0" y="0"/>
          <a:ext cx="0" cy="0"/>
          <a:chOff x="0" y="0"/>
          <a:chExt cx="0" cy="0"/>
        </a:xfrm>
      </p:grpSpPr>
      <p:pic>
        <p:nvPicPr>
          <p:cNvPr id="198" name="Google Shape;198;p29"/>
          <p:cNvPicPr preferRelativeResize="0"/>
          <p:nvPr/>
        </p:nvPicPr>
        <p:blipFill rotWithShape="1">
          <a:blip r:embed="rId2">
            <a:alphaModFix/>
          </a:blip>
          <a:srcRect b="0" l="0" r="0" t="0"/>
          <a:stretch/>
        </p:blipFill>
        <p:spPr>
          <a:xfrm>
            <a:off x="-352" y="0"/>
            <a:ext cx="9143998" cy="5143500"/>
          </a:xfrm>
          <a:prstGeom prst="rect">
            <a:avLst/>
          </a:prstGeom>
          <a:noFill/>
          <a:ln>
            <a:noFill/>
          </a:ln>
        </p:spPr>
      </p:pic>
      <p:sp>
        <p:nvSpPr>
          <p:cNvPr id="199" name="Google Shape;199;p29"/>
          <p:cNvSpPr txBox="1"/>
          <p:nvPr>
            <p:ph type="title"/>
          </p:nvPr>
        </p:nvSpPr>
        <p:spPr>
          <a:xfrm>
            <a:off x="-351" y="1446920"/>
            <a:ext cx="9144000" cy="14505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6000"/>
              <a:buNone/>
              <a:defRPr b="0" i="0" sz="6000">
                <a:solidFill>
                  <a:schemeClr val="lt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200" name="Google Shape;200;p29"/>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chemeClr val="lt2"/>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1" name="Google Shape;201;p29"/>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pic>
        <p:nvPicPr>
          <p:cNvPr descr="Logo, company name&#10;&#10;Description automatically generated" id="202" name="Google Shape;202;p29"/>
          <p:cNvPicPr preferRelativeResize="0"/>
          <p:nvPr/>
        </p:nvPicPr>
        <p:blipFill rotWithShape="1">
          <a:blip r:embed="rId3">
            <a:alphaModFix/>
          </a:blip>
          <a:srcRect b="0" l="0" r="0" t="0"/>
          <a:stretch/>
        </p:blipFill>
        <p:spPr>
          <a:xfrm>
            <a:off x="241300" y="4688694"/>
            <a:ext cx="1222373" cy="21710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3" name="Shape 203"/>
        <p:cNvGrpSpPr/>
        <p:nvPr/>
      </p:nvGrpSpPr>
      <p:grpSpPr>
        <a:xfrm>
          <a:off x="0" y="0"/>
          <a:ext cx="0" cy="0"/>
          <a:chOff x="0" y="0"/>
          <a:chExt cx="0" cy="0"/>
        </a:xfrm>
      </p:grpSpPr>
      <p:pic>
        <p:nvPicPr>
          <p:cNvPr id="204" name="Google Shape;204;p30"/>
          <p:cNvPicPr preferRelativeResize="0"/>
          <p:nvPr/>
        </p:nvPicPr>
        <p:blipFill rotWithShape="1">
          <a:blip r:embed="rId2">
            <a:alphaModFix/>
          </a:blip>
          <a:srcRect b="0" l="0" r="0" t="0"/>
          <a:stretch/>
        </p:blipFill>
        <p:spPr>
          <a:xfrm>
            <a:off x="0" y="1358450"/>
            <a:ext cx="9207611" cy="3785050"/>
          </a:xfrm>
          <a:prstGeom prst="rect">
            <a:avLst/>
          </a:prstGeom>
          <a:noFill/>
          <a:ln>
            <a:noFill/>
          </a:ln>
        </p:spPr>
      </p:pic>
      <p:sp>
        <p:nvSpPr>
          <p:cNvPr id="205" name="Google Shape;205;p30"/>
          <p:cNvSpPr txBox="1"/>
          <p:nvPr>
            <p:ph hasCustomPrompt="1" type="title"/>
          </p:nvPr>
        </p:nvSpPr>
        <p:spPr>
          <a:xfrm>
            <a:off x="728375" y="1638866"/>
            <a:ext cx="6576000" cy="15111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lt1"/>
              </a:buClr>
              <a:buSzPts val="9600"/>
              <a:buNone/>
              <a:defRPr b="1" i="0" sz="9600">
                <a:solidFill>
                  <a:schemeClr val="accent6"/>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9600"/>
              <a:buNone/>
              <a:defRPr sz="9600"/>
            </a:lvl2pPr>
            <a:lvl3pPr lvl="2" rtl="0" algn="ctr">
              <a:lnSpc>
                <a:spcPct val="100000"/>
              </a:lnSpc>
              <a:spcBef>
                <a:spcPts val="0"/>
              </a:spcBef>
              <a:spcAft>
                <a:spcPts val="0"/>
              </a:spcAft>
              <a:buSzPts val="9600"/>
              <a:buNone/>
              <a:defRPr sz="9600"/>
            </a:lvl3pPr>
            <a:lvl4pPr lvl="3" rtl="0" algn="ctr">
              <a:lnSpc>
                <a:spcPct val="100000"/>
              </a:lnSpc>
              <a:spcBef>
                <a:spcPts val="0"/>
              </a:spcBef>
              <a:spcAft>
                <a:spcPts val="0"/>
              </a:spcAft>
              <a:buSzPts val="9600"/>
              <a:buNone/>
              <a:defRPr sz="9600"/>
            </a:lvl4pPr>
            <a:lvl5pPr lvl="4" rtl="0" algn="ctr">
              <a:lnSpc>
                <a:spcPct val="100000"/>
              </a:lnSpc>
              <a:spcBef>
                <a:spcPts val="0"/>
              </a:spcBef>
              <a:spcAft>
                <a:spcPts val="0"/>
              </a:spcAft>
              <a:buSzPts val="9600"/>
              <a:buNone/>
              <a:defRPr sz="9600"/>
            </a:lvl5pPr>
            <a:lvl6pPr lvl="5" rtl="0" algn="ctr">
              <a:lnSpc>
                <a:spcPct val="100000"/>
              </a:lnSpc>
              <a:spcBef>
                <a:spcPts val="0"/>
              </a:spcBef>
              <a:spcAft>
                <a:spcPts val="0"/>
              </a:spcAft>
              <a:buSzPts val="9600"/>
              <a:buNone/>
              <a:defRPr sz="9600"/>
            </a:lvl6pPr>
            <a:lvl7pPr lvl="6" rtl="0" algn="ctr">
              <a:lnSpc>
                <a:spcPct val="100000"/>
              </a:lnSpc>
              <a:spcBef>
                <a:spcPts val="0"/>
              </a:spcBef>
              <a:spcAft>
                <a:spcPts val="0"/>
              </a:spcAft>
              <a:buSzPts val="9600"/>
              <a:buNone/>
              <a:defRPr sz="9600"/>
            </a:lvl7pPr>
            <a:lvl8pPr lvl="7" rtl="0" algn="ctr">
              <a:lnSpc>
                <a:spcPct val="100000"/>
              </a:lnSpc>
              <a:spcBef>
                <a:spcPts val="0"/>
              </a:spcBef>
              <a:spcAft>
                <a:spcPts val="0"/>
              </a:spcAft>
              <a:buSzPts val="9600"/>
              <a:buNone/>
              <a:defRPr sz="9600"/>
            </a:lvl8pPr>
            <a:lvl9pPr lvl="8" rtl="0" algn="ctr">
              <a:lnSpc>
                <a:spcPct val="100000"/>
              </a:lnSpc>
              <a:spcBef>
                <a:spcPts val="0"/>
              </a:spcBef>
              <a:spcAft>
                <a:spcPts val="0"/>
              </a:spcAft>
              <a:buSzPts val="9600"/>
              <a:buNone/>
              <a:defRPr sz="9600"/>
            </a:lvl9pPr>
          </a:lstStyle>
          <a:p>
            <a:r>
              <a:t>xx%</a:t>
            </a:r>
          </a:p>
        </p:txBody>
      </p:sp>
      <p:sp>
        <p:nvSpPr>
          <p:cNvPr id="206" name="Google Shape;206;p30"/>
          <p:cNvSpPr txBox="1"/>
          <p:nvPr>
            <p:ph idx="1" type="subTitle"/>
          </p:nvPr>
        </p:nvSpPr>
        <p:spPr>
          <a:xfrm>
            <a:off x="648864" y="3150016"/>
            <a:ext cx="6576000" cy="713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1600"/>
              <a:buNone/>
              <a:defRPr b="0" i="0" sz="1600">
                <a:solidFill>
                  <a:schemeClr val="accent6"/>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07" name="Google Shape;207;p30"/>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chemeClr val="accent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8" name="Google Shape;208;p30"/>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pic>
        <p:nvPicPr>
          <p:cNvPr descr="Logo, company name&#10;&#10;Description automatically generated" id="209" name="Google Shape;209;p30"/>
          <p:cNvPicPr preferRelativeResize="0"/>
          <p:nvPr/>
        </p:nvPicPr>
        <p:blipFill rotWithShape="1">
          <a:blip r:embed="rId3">
            <a:alphaModFix/>
          </a:blip>
          <a:srcRect b="0" l="0" r="0" t="0"/>
          <a:stretch/>
        </p:blipFill>
        <p:spPr>
          <a:xfrm>
            <a:off x="241300" y="4688694"/>
            <a:ext cx="1222373" cy="2171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side by side">
  <p:cSld name="2 images side by side">
    <p:spTree>
      <p:nvGrpSpPr>
        <p:cNvPr id="210" name="Shape 210"/>
        <p:cNvGrpSpPr/>
        <p:nvPr/>
      </p:nvGrpSpPr>
      <p:grpSpPr>
        <a:xfrm>
          <a:off x="0" y="0"/>
          <a:ext cx="0" cy="0"/>
          <a:chOff x="0" y="0"/>
          <a:chExt cx="0" cy="0"/>
        </a:xfrm>
      </p:grpSpPr>
      <p:sp>
        <p:nvSpPr>
          <p:cNvPr id="211" name="Google Shape;211;p31"/>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2" name="Google Shape;212;p31"/>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
        <p:nvSpPr>
          <p:cNvPr id="213" name="Google Shape;213;p31"/>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500"/>
              <a:buNone/>
              <a:defRPr b="1" i="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214" name="Google Shape;214;p31"/>
          <p:cNvSpPr/>
          <p:nvPr>
            <p:ph idx="2" type="pic"/>
          </p:nvPr>
        </p:nvSpPr>
        <p:spPr>
          <a:xfrm>
            <a:off x="845830" y="1397667"/>
            <a:ext cx="3455700" cy="1738800"/>
          </a:xfrm>
          <a:prstGeom prst="roundRect">
            <a:avLst>
              <a:gd fmla="val 4999" name="adj"/>
            </a:avLst>
          </a:prstGeom>
          <a:solidFill>
            <a:srgbClr val="BFBFBF"/>
          </a:solidFill>
          <a:ln>
            <a:noFill/>
          </a:ln>
        </p:spPr>
      </p:sp>
      <p:sp>
        <p:nvSpPr>
          <p:cNvPr id="215" name="Google Shape;215;p31"/>
          <p:cNvSpPr txBox="1"/>
          <p:nvPr>
            <p:ph idx="1" type="body"/>
          </p:nvPr>
        </p:nvSpPr>
        <p:spPr>
          <a:xfrm>
            <a:off x="720000" y="3305485"/>
            <a:ext cx="3581700" cy="658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16" name="Google Shape;216;p31"/>
          <p:cNvSpPr txBox="1"/>
          <p:nvPr>
            <p:ph idx="3" type="body"/>
          </p:nvPr>
        </p:nvSpPr>
        <p:spPr>
          <a:xfrm>
            <a:off x="720000" y="3806930"/>
            <a:ext cx="3581700" cy="658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Font typeface="Plus Jakarta Sans"/>
              <a:buNone/>
              <a:defRPr sz="1400">
                <a:solidFill>
                  <a:srgbClr val="000000"/>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17" name="Google Shape;217;p31"/>
          <p:cNvSpPr/>
          <p:nvPr>
            <p:ph idx="4" type="pic"/>
          </p:nvPr>
        </p:nvSpPr>
        <p:spPr>
          <a:xfrm>
            <a:off x="4926217" y="1397667"/>
            <a:ext cx="3455700" cy="1738800"/>
          </a:xfrm>
          <a:prstGeom prst="roundRect">
            <a:avLst>
              <a:gd fmla="val 4999" name="adj"/>
            </a:avLst>
          </a:prstGeom>
          <a:solidFill>
            <a:srgbClr val="BFBFBF"/>
          </a:solidFill>
          <a:ln>
            <a:noFill/>
          </a:ln>
        </p:spPr>
      </p:sp>
      <p:sp>
        <p:nvSpPr>
          <p:cNvPr id="218" name="Google Shape;218;p31"/>
          <p:cNvSpPr txBox="1"/>
          <p:nvPr>
            <p:ph idx="5" type="body"/>
          </p:nvPr>
        </p:nvSpPr>
        <p:spPr>
          <a:xfrm>
            <a:off x="4800387" y="3305485"/>
            <a:ext cx="3581700" cy="658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19" name="Google Shape;219;p31"/>
          <p:cNvSpPr txBox="1"/>
          <p:nvPr>
            <p:ph idx="6" type="body"/>
          </p:nvPr>
        </p:nvSpPr>
        <p:spPr>
          <a:xfrm>
            <a:off x="4800387" y="3806930"/>
            <a:ext cx="3581700" cy="658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Font typeface="Plus Jakarta Sans"/>
              <a:buNone/>
              <a:defRPr sz="1400">
                <a:solidFill>
                  <a:srgbClr val="000000"/>
                </a:solidFill>
                <a:latin typeface="Plus Jakarta Sans"/>
                <a:ea typeface="Plus Jakarta Sans"/>
                <a:cs typeface="Plus Jakarta Sans"/>
                <a:sym typeface="Plus Jakarta Sans"/>
              </a:defRPr>
            </a:lvl1pPr>
            <a:lvl2pPr indent="-228600" lvl="1" marL="9144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2pPr>
            <a:lvl3pPr indent="-228600" lvl="2" marL="13716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3pPr>
            <a:lvl4pPr indent="-228600" lvl="3" marL="18288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4pPr>
            <a:lvl5pPr indent="-228600" lvl="4" marL="2286000" rtl="0" algn="l">
              <a:lnSpc>
                <a:spcPct val="115000"/>
              </a:lnSpc>
              <a:spcBef>
                <a:spcPts val="1600"/>
              </a:spcBef>
              <a:spcAft>
                <a:spcPts val="0"/>
              </a:spcAft>
              <a:buSzPts val="1400"/>
              <a:buFont typeface="Plus Jakarta Sans"/>
              <a:buNone/>
              <a:defRPr sz="2000">
                <a:solidFill>
                  <a:srgbClr val="000000"/>
                </a:solidFill>
                <a:latin typeface="Plus Jakarta Sans"/>
                <a:ea typeface="Plus Jakarta Sans"/>
                <a:cs typeface="Plus Jakarta Sans"/>
                <a:sym typeface="Plus Jakarta Sans"/>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220" name="Shape 220"/>
        <p:cNvGrpSpPr/>
        <p:nvPr/>
      </p:nvGrpSpPr>
      <p:grpSpPr>
        <a:xfrm>
          <a:off x="0" y="0"/>
          <a:ext cx="0" cy="0"/>
          <a:chOff x="0" y="0"/>
          <a:chExt cx="0" cy="0"/>
        </a:xfrm>
      </p:grpSpPr>
      <p:sp>
        <p:nvSpPr>
          <p:cNvPr id="221" name="Google Shape;221;p32"/>
          <p:cNvSpPr txBox="1"/>
          <p:nvPr>
            <p:ph type="title"/>
          </p:nvPr>
        </p:nvSpPr>
        <p:spPr>
          <a:xfrm>
            <a:off x="4278702" y="2232113"/>
            <a:ext cx="40707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600"/>
              <a:buNone/>
              <a:defRPr b="0" i="0" sz="3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222" name="Google Shape;222;p32"/>
          <p:cNvSpPr txBox="1"/>
          <p:nvPr>
            <p:ph idx="2" type="title"/>
          </p:nvPr>
        </p:nvSpPr>
        <p:spPr>
          <a:xfrm>
            <a:off x="4278712" y="1390313"/>
            <a:ext cx="40707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6000"/>
              <a:buNone/>
              <a:defRPr b="1" i="0" sz="6000">
                <a:solidFill>
                  <a:srgbClr val="DC00AA"/>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223" name="Google Shape;223;p32"/>
          <p:cNvSpPr txBox="1"/>
          <p:nvPr>
            <p:ph idx="1" type="subTitle"/>
          </p:nvPr>
        </p:nvSpPr>
        <p:spPr>
          <a:xfrm>
            <a:off x="4201075" y="2973113"/>
            <a:ext cx="4070700" cy="7134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400"/>
              <a:buNone/>
              <a:defRPr b="0"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4" name="Google Shape;224;p32"/>
          <p:cNvSpPr/>
          <p:nvPr>
            <p:ph idx="3" type="pic"/>
          </p:nvPr>
        </p:nvSpPr>
        <p:spPr>
          <a:xfrm>
            <a:off x="0" y="1"/>
            <a:ext cx="3600000" cy="5143500"/>
          </a:xfrm>
          <a:prstGeom prst="rect">
            <a:avLst/>
          </a:prstGeom>
          <a:solidFill>
            <a:srgbClr val="BFBFBF"/>
          </a:solidFill>
          <a:ln>
            <a:noFill/>
          </a:ln>
        </p:spPr>
      </p:sp>
      <p:sp>
        <p:nvSpPr>
          <p:cNvPr id="225" name="Google Shape;225;p32"/>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rgbClr val="1D1A1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6" name="Google Shape;226;p32"/>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rgbClr val="1D1A11"/>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pic>
        <p:nvPicPr>
          <p:cNvPr descr="Logo, company name&#10;&#10;Description automatically generated" id="227" name="Google Shape;227;p32"/>
          <p:cNvPicPr preferRelativeResize="0"/>
          <p:nvPr/>
        </p:nvPicPr>
        <p:blipFill rotWithShape="1">
          <a:blip r:embed="rId2">
            <a:alphaModFix/>
          </a:blip>
          <a:srcRect b="0" l="0" r="0" t="0"/>
          <a:stretch/>
        </p:blipFill>
        <p:spPr>
          <a:xfrm>
            <a:off x="241300" y="4688694"/>
            <a:ext cx="1222373" cy="21710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End Slide">
    <p:spTree>
      <p:nvGrpSpPr>
        <p:cNvPr id="228" name="Shape 228"/>
        <p:cNvGrpSpPr/>
        <p:nvPr/>
      </p:nvGrpSpPr>
      <p:grpSpPr>
        <a:xfrm>
          <a:off x="0" y="0"/>
          <a:ext cx="0" cy="0"/>
          <a:chOff x="0" y="0"/>
          <a:chExt cx="0" cy="0"/>
        </a:xfrm>
      </p:grpSpPr>
      <p:pic>
        <p:nvPicPr>
          <p:cNvPr descr="Background pattern&#10;&#10;Description automatically generated" id="229" name="Google Shape;229;p33"/>
          <p:cNvPicPr preferRelativeResize="0"/>
          <p:nvPr/>
        </p:nvPicPr>
        <p:blipFill rotWithShape="1">
          <a:blip r:embed="rId2">
            <a:alphaModFix/>
          </a:blip>
          <a:srcRect b="0" l="0" r="0" t="0"/>
          <a:stretch/>
        </p:blipFill>
        <p:spPr>
          <a:xfrm>
            <a:off x="0" y="0"/>
            <a:ext cx="9144002" cy="5143500"/>
          </a:xfrm>
          <a:prstGeom prst="rect">
            <a:avLst/>
          </a:prstGeom>
          <a:noFill/>
          <a:ln>
            <a:noFill/>
          </a:ln>
        </p:spPr>
      </p:pic>
      <p:sp>
        <p:nvSpPr>
          <p:cNvPr id="230" name="Google Shape;230;p33"/>
          <p:cNvSpPr txBox="1"/>
          <p:nvPr>
            <p:ph type="title"/>
          </p:nvPr>
        </p:nvSpPr>
        <p:spPr>
          <a:xfrm>
            <a:off x="715250" y="2354321"/>
            <a:ext cx="43401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600"/>
              <a:buNone/>
              <a:defRPr b="0" i="0" sz="3600">
                <a:solidFill>
                  <a:schemeClr val="accent6"/>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231" name="Google Shape;231;p33"/>
          <p:cNvSpPr txBox="1"/>
          <p:nvPr>
            <p:ph idx="2" type="title"/>
          </p:nvPr>
        </p:nvSpPr>
        <p:spPr>
          <a:xfrm>
            <a:off x="715250" y="1512521"/>
            <a:ext cx="43401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6000"/>
              <a:buNone/>
              <a:defRPr b="1" i="0" sz="6000">
                <a:solidFill>
                  <a:schemeClr val="accent6"/>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232" name="Google Shape;232;p33"/>
          <p:cNvSpPr txBox="1"/>
          <p:nvPr>
            <p:ph idx="1" type="subTitle"/>
          </p:nvPr>
        </p:nvSpPr>
        <p:spPr>
          <a:xfrm>
            <a:off x="640910" y="3188687"/>
            <a:ext cx="4340100" cy="7134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400"/>
              <a:buNone/>
              <a:defRPr b="0" i="0" sz="1600">
                <a:solidFill>
                  <a:schemeClr val="accent6"/>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3" name="Google Shape;233;p33"/>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chemeClr val="accent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4" name="Google Shape;234;p33"/>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6">
    <p:spTree>
      <p:nvGrpSpPr>
        <p:cNvPr id="235" name="Shape 235"/>
        <p:cNvGrpSpPr/>
        <p:nvPr/>
      </p:nvGrpSpPr>
      <p:grpSpPr>
        <a:xfrm>
          <a:off x="0" y="0"/>
          <a:ext cx="0" cy="0"/>
          <a:chOff x="0" y="0"/>
          <a:chExt cx="0" cy="0"/>
        </a:xfrm>
      </p:grpSpPr>
      <p:pic>
        <p:nvPicPr>
          <p:cNvPr id="236" name="Google Shape;236;p34"/>
          <p:cNvPicPr preferRelativeResize="0"/>
          <p:nvPr/>
        </p:nvPicPr>
        <p:blipFill rotWithShape="1">
          <a:blip r:embed="rId2">
            <a:alphaModFix/>
          </a:blip>
          <a:srcRect b="0" l="0" r="0" t="0"/>
          <a:stretch/>
        </p:blipFill>
        <p:spPr>
          <a:xfrm>
            <a:off x="5397600" y="34"/>
            <a:ext cx="3746400" cy="5143466"/>
          </a:xfrm>
          <a:prstGeom prst="rect">
            <a:avLst/>
          </a:prstGeom>
          <a:noFill/>
          <a:ln>
            <a:noFill/>
          </a:ln>
        </p:spPr>
      </p:pic>
      <p:sp>
        <p:nvSpPr>
          <p:cNvPr id="237" name="Google Shape;237;p34"/>
          <p:cNvSpPr txBox="1"/>
          <p:nvPr>
            <p:ph idx="1" type="subTitle"/>
          </p:nvPr>
        </p:nvSpPr>
        <p:spPr>
          <a:xfrm>
            <a:off x="835864" y="1026351"/>
            <a:ext cx="3954900" cy="3266700"/>
          </a:xfrm>
          <a:prstGeom prst="rect">
            <a:avLst/>
          </a:prstGeom>
          <a:noFill/>
          <a:ln>
            <a:noFill/>
          </a:ln>
        </p:spPr>
        <p:txBody>
          <a:bodyPr anchorCtr="0" anchor="t" bIns="91425" lIns="0" spcFirstLastPara="1" rIns="91425" wrap="square" tIns="91425">
            <a:noAutofit/>
          </a:bodyPr>
          <a:lstStyle>
            <a:lvl1pPr lvl="0" rtl="0" algn="l">
              <a:lnSpc>
                <a:spcPct val="100000"/>
              </a:lnSpc>
              <a:spcBef>
                <a:spcPts val="0"/>
              </a:spcBef>
              <a:spcAft>
                <a:spcPts val="0"/>
              </a:spcAft>
              <a:buSzPts val="1400"/>
              <a:buNone/>
              <a:defRPr b="0" i="0" sz="14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38" name="Google Shape;238;p34"/>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chemeClr val="accent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9" name="Google Shape;239;p34"/>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sp>
        <p:nvSpPr>
          <p:cNvPr id="240" name="Google Shape;240;p34"/>
          <p:cNvSpPr txBox="1"/>
          <p:nvPr>
            <p:ph type="title"/>
          </p:nvPr>
        </p:nvSpPr>
        <p:spPr>
          <a:xfrm>
            <a:off x="720000" y="445025"/>
            <a:ext cx="4071000" cy="57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500"/>
              <a:buNone/>
              <a:defRPr b="1" i="0">
                <a:solidFill>
                  <a:srgbClr val="DC00AA"/>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3">
    <p:spTree>
      <p:nvGrpSpPr>
        <p:cNvPr id="241" name="Shape 241"/>
        <p:cNvGrpSpPr/>
        <p:nvPr/>
      </p:nvGrpSpPr>
      <p:grpSpPr>
        <a:xfrm>
          <a:off x="0" y="0"/>
          <a:ext cx="0" cy="0"/>
          <a:chOff x="0" y="0"/>
          <a:chExt cx="0" cy="0"/>
        </a:xfrm>
      </p:grpSpPr>
      <p:sp>
        <p:nvSpPr>
          <p:cNvPr id="242" name="Google Shape;242;p35"/>
          <p:cNvSpPr/>
          <p:nvPr>
            <p:ph idx="2" type="pic"/>
          </p:nvPr>
        </p:nvSpPr>
        <p:spPr>
          <a:xfrm>
            <a:off x="5544000" y="1"/>
            <a:ext cx="3600000" cy="5143500"/>
          </a:xfrm>
          <a:prstGeom prst="rect">
            <a:avLst/>
          </a:prstGeom>
          <a:solidFill>
            <a:srgbClr val="BFBFBF"/>
          </a:solidFill>
          <a:ln>
            <a:noFill/>
          </a:ln>
        </p:spPr>
      </p:sp>
      <p:sp>
        <p:nvSpPr>
          <p:cNvPr id="243" name="Google Shape;243;p35"/>
          <p:cNvSpPr txBox="1"/>
          <p:nvPr>
            <p:ph type="title"/>
          </p:nvPr>
        </p:nvSpPr>
        <p:spPr>
          <a:xfrm>
            <a:off x="715250" y="2450963"/>
            <a:ext cx="43401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600"/>
              <a:buNone/>
              <a:defRPr b="0" i="0" sz="3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244" name="Google Shape;244;p35"/>
          <p:cNvSpPr txBox="1"/>
          <p:nvPr>
            <p:ph idx="3" type="title"/>
          </p:nvPr>
        </p:nvSpPr>
        <p:spPr>
          <a:xfrm>
            <a:off x="715250" y="1609163"/>
            <a:ext cx="31287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6000"/>
              <a:buNone/>
              <a:defRPr b="1" i="0" sz="6000">
                <a:solidFill>
                  <a:srgbClr val="DC00AA"/>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245" name="Google Shape;245;p35"/>
          <p:cNvSpPr txBox="1"/>
          <p:nvPr>
            <p:ph idx="1" type="subTitle"/>
          </p:nvPr>
        </p:nvSpPr>
        <p:spPr>
          <a:xfrm>
            <a:off x="635737" y="3258638"/>
            <a:ext cx="4340100" cy="7134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400"/>
              <a:buNone/>
              <a:defRPr b="0" i="0" sz="1600">
                <a:solidFill>
                  <a:srgbClr val="1D1A11"/>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6" name="Google Shape;246;p35"/>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chemeClr val="accent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7" name="Google Shape;247;p35"/>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_1">
    <p:spTree>
      <p:nvGrpSpPr>
        <p:cNvPr id="248" name="Shape 248"/>
        <p:cNvGrpSpPr/>
        <p:nvPr/>
      </p:nvGrpSpPr>
      <p:grpSpPr>
        <a:xfrm>
          <a:off x="0" y="0"/>
          <a:ext cx="0" cy="0"/>
          <a:chOff x="0" y="0"/>
          <a:chExt cx="0" cy="0"/>
        </a:xfrm>
      </p:grpSpPr>
      <p:pic>
        <p:nvPicPr>
          <p:cNvPr id="249" name="Google Shape;249;p36"/>
          <p:cNvPicPr preferRelativeResize="0"/>
          <p:nvPr/>
        </p:nvPicPr>
        <p:blipFill rotWithShape="1">
          <a:blip r:embed="rId2">
            <a:alphaModFix/>
          </a:blip>
          <a:srcRect b="0" l="0" r="0" t="0"/>
          <a:stretch/>
        </p:blipFill>
        <p:spPr>
          <a:xfrm>
            <a:off x="0" y="0"/>
            <a:ext cx="9144000" cy="5143501"/>
          </a:xfrm>
          <a:prstGeom prst="rect">
            <a:avLst/>
          </a:prstGeom>
          <a:noFill/>
          <a:ln>
            <a:noFill/>
          </a:ln>
        </p:spPr>
      </p:pic>
      <p:sp>
        <p:nvSpPr>
          <p:cNvPr id="250" name="Google Shape;250;p36"/>
          <p:cNvSpPr txBox="1"/>
          <p:nvPr>
            <p:ph idx="1" type="subTitle"/>
          </p:nvPr>
        </p:nvSpPr>
        <p:spPr>
          <a:xfrm>
            <a:off x="4079500" y="3468366"/>
            <a:ext cx="4349400" cy="7659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b="0" i="0" sz="1600">
                <a:solidFill>
                  <a:schemeClr val="accent6"/>
                </a:solidFill>
                <a:latin typeface="Plus Jakarta Sans"/>
                <a:ea typeface="Plus Jakarta Sans"/>
                <a:cs typeface="Plus Jakarta Sans"/>
                <a:sym typeface="Plus Jakarta Sans"/>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1" name="Google Shape;251;p36"/>
          <p:cNvSpPr txBox="1"/>
          <p:nvPr>
            <p:ph type="title"/>
          </p:nvPr>
        </p:nvSpPr>
        <p:spPr>
          <a:xfrm>
            <a:off x="1005840" y="732190"/>
            <a:ext cx="7423200" cy="26481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SzPts val="3500"/>
              <a:buNone/>
              <a:defRPr b="0" i="0" sz="7200">
                <a:solidFill>
                  <a:schemeClr val="accent6"/>
                </a:solidFill>
                <a:latin typeface="Plus Jakarta Sans"/>
                <a:ea typeface="Plus Jakarta Sans"/>
                <a:cs typeface="Plus Jakarta Sans"/>
                <a:sym typeface="Plus Jakarta Sans"/>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252" name="Google Shape;252;p36"/>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b="0" i="0">
                <a:solidFill>
                  <a:schemeClr val="accent6"/>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3" name="Google Shape;253;p36"/>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1pPr>
            <a:lvl2pPr indent="0" lvl="1"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2pPr>
            <a:lvl3pPr indent="0" lvl="2"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3pPr>
            <a:lvl4pPr indent="0" lvl="3"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4pPr>
            <a:lvl5pPr indent="0" lvl="4"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5pPr>
            <a:lvl6pPr indent="0" lvl="5"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6pPr>
            <a:lvl7pPr indent="0" lvl="6"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7pPr>
            <a:lvl8pPr indent="0" lvl="7"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8pPr>
            <a:lvl9pPr indent="0" lvl="8" marL="0" rtl="0" algn="r">
              <a:lnSpc>
                <a:spcPct val="100000"/>
              </a:lnSpc>
              <a:spcBef>
                <a:spcPts val="0"/>
              </a:spcBef>
              <a:spcAft>
                <a:spcPts val="0"/>
              </a:spcAft>
              <a:buNone/>
              <a:defRPr b="0" i="0" sz="1000" u="none" cap="none" strike="noStrike">
                <a:solidFill>
                  <a:schemeClr val="accent6"/>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pic>
        <p:nvPicPr>
          <p:cNvPr descr="Logo, company name&#10;&#10;Description automatically generated" id="254" name="Google Shape;254;p36"/>
          <p:cNvPicPr preferRelativeResize="0"/>
          <p:nvPr/>
        </p:nvPicPr>
        <p:blipFill rotWithShape="1">
          <a:blip r:embed="rId3">
            <a:alphaModFix/>
          </a:blip>
          <a:srcRect b="0" l="0" r="0" t="0"/>
          <a:stretch/>
        </p:blipFill>
        <p:spPr>
          <a:xfrm>
            <a:off x="241300" y="4688694"/>
            <a:ext cx="1222373" cy="21710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6">
  <p:cSld name="BLANK_1_7">
    <p:spTree>
      <p:nvGrpSpPr>
        <p:cNvPr id="255" name="Shape 255"/>
        <p:cNvGrpSpPr/>
        <p:nvPr/>
      </p:nvGrpSpPr>
      <p:grpSpPr>
        <a:xfrm>
          <a:off x="0" y="0"/>
          <a:ext cx="0" cy="0"/>
          <a:chOff x="0" y="0"/>
          <a:chExt cx="0" cy="0"/>
        </a:xfrm>
      </p:grpSpPr>
      <p:sp>
        <p:nvSpPr>
          <p:cNvPr id="256" name="Google Shape;256;p37"/>
          <p:cNvSpPr txBox="1"/>
          <p:nvPr>
            <p:ph type="title"/>
          </p:nvPr>
        </p:nvSpPr>
        <p:spPr>
          <a:xfrm>
            <a:off x="3099316" y="1576400"/>
            <a:ext cx="4520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b="0" i="0" sz="2000">
                <a:solidFill>
                  <a:srgbClr val="1D1A11"/>
                </a:solidFill>
              </a:defRPr>
            </a:lvl1pPr>
            <a:lvl2pPr lvl="1"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2pPr>
            <a:lvl3pPr lvl="2"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3pPr>
            <a:lvl4pPr lvl="3"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4pPr>
            <a:lvl5pPr lvl="4"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5pPr>
            <a:lvl6pPr lvl="5"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6pPr>
            <a:lvl7pPr lvl="6"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7pPr>
            <a:lvl8pPr lvl="7"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8pPr>
            <a:lvl9pPr lvl="8"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9pPr>
          </a:lstStyle>
          <a:p/>
        </p:txBody>
      </p:sp>
      <p:sp>
        <p:nvSpPr>
          <p:cNvPr id="257" name="Google Shape;257;p37"/>
          <p:cNvSpPr txBox="1"/>
          <p:nvPr>
            <p:ph idx="2" type="title"/>
          </p:nvPr>
        </p:nvSpPr>
        <p:spPr>
          <a:xfrm>
            <a:off x="2320087" y="1544725"/>
            <a:ext cx="1199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i="0" sz="3000">
                <a:solidFill>
                  <a:srgbClr val="DC00AA"/>
                </a:solidFill>
              </a:defRPr>
            </a:lvl1pPr>
            <a:lvl2pPr lvl="1"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2pPr>
            <a:lvl3pPr lvl="2"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3pPr>
            <a:lvl4pPr lvl="3"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4pPr>
            <a:lvl5pPr lvl="4"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5pPr>
            <a:lvl6pPr lvl="5"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6pPr>
            <a:lvl7pPr lvl="6"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7pPr>
            <a:lvl8pPr lvl="7"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8pPr>
            <a:lvl9pPr lvl="8"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9pPr>
          </a:lstStyle>
          <a:p/>
        </p:txBody>
      </p:sp>
      <p:sp>
        <p:nvSpPr>
          <p:cNvPr id="258" name="Google Shape;258;p37"/>
          <p:cNvSpPr txBox="1"/>
          <p:nvPr>
            <p:ph idx="3" type="title"/>
          </p:nvPr>
        </p:nvSpPr>
        <p:spPr>
          <a:xfrm>
            <a:off x="3099316" y="2247750"/>
            <a:ext cx="4520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b="0" i="0" sz="2000">
                <a:solidFill>
                  <a:srgbClr val="1D1A11"/>
                </a:solidFill>
              </a:defRPr>
            </a:lvl1pPr>
            <a:lvl2pPr lvl="1"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2pPr>
            <a:lvl3pPr lvl="2"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3pPr>
            <a:lvl4pPr lvl="3"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4pPr>
            <a:lvl5pPr lvl="4"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5pPr>
            <a:lvl6pPr lvl="5"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6pPr>
            <a:lvl7pPr lvl="6"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7pPr>
            <a:lvl8pPr lvl="7"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8pPr>
            <a:lvl9pPr lvl="8"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9pPr>
          </a:lstStyle>
          <a:p/>
        </p:txBody>
      </p:sp>
      <p:sp>
        <p:nvSpPr>
          <p:cNvPr id="259" name="Google Shape;259;p37"/>
          <p:cNvSpPr txBox="1"/>
          <p:nvPr>
            <p:ph idx="4" type="title"/>
          </p:nvPr>
        </p:nvSpPr>
        <p:spPr>
          <a:xfrm>
            <a:off x="2320086" y="2216087"/>
            <a:ext cx="11856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i="0" sz="3000">
                <a:solidFill>
                  <a:srgbClr val="DC00AA"/>
                </a:solidFill>
              </a:defRPr>
            </a:lvl1pPr>
            <a:lvl2pPr lvl="1"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2pPr>
            <a:lvl3pPr lvl="2"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3pPr>
            <a:lvl4pPr lvl="3"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4pPr>
            <a:lvl5pPr lvl="4"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5pPr>
            <a:lvl6pPr lvl="5"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6pPr>
            <a:lvl7pPr lvl="6"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7pPr>
            <a:lvl8pPr lvl="7"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8pPr>
            <a:lvl9pPr lvl="8"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9pPr>
          </a:lstStyle>
          <a:p/>
        </p:txBody>
      </p:sp>
      <p:sp>
        <p:nvSpPr>
          <p:cNvPr id="260" name="Google Shape;260;p37"/>
          <p:cNvSpPr txBox="1"/>
          <p:nvPr>
            <p:ph idx="5" type="title"/>
          </p:nvPr>
        </p:nvSpPr>
        <p:spPr>
          <a:xfrm>
            <a:off x="3099316" y="2919679"/>
            <a:ext cx="4520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b="0" i="0" sz="2000">
                <a:solidFill>
                  <a:srgbClr val="1D1A11"/>
                </a:solidFill>
              </a:defRPr>
            </a:lvl1pPr>
            <a:lvl2pPr lvl="1"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2pPr>
            <a:lvl3pPr lvl="2"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3pPr>
            <a:lvl4pPr lvl="3"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4pPr>
            <a:lvl5pPr lvl="4"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5pPr>
            <a:lvl6pPr lvl="5"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6pPr>
            <a:lvl7pPr lvl="6"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7pPr>
            <a:lvl8pPr lvl="7"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8pPr>
            <a:lvl9pPr lvl="8"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9pPr>
          </a:lstStyle>
          <a:p/>
        </p:txBody>
      </p:sp>
      <p:sp>
        <p:nvSpPr>
          <p:cNvPr id="261" name="Google Shape;261;p37"/>
          <p:cNvSpPr txBox="1"/>
          <p:nvPr>
            <p:ph idx="6" type="title"/>
          </p:nvPr>
        </p:nvSpPr>
        <p:spPr>
          <a:xfrm>
            <a:off x="2320086" y="2888004"/>
            <a:ext cx="12018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i="0" sz="3000">
                <a:solidFill>
                  <a:srgbClr val="DC00AA"/>
                </a:solidFill>
              </a:defRPr>
            </a:lvl1pPr>
            <a:lvl2pPr lvl="1"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2pPr>
            <a:lvl3pPr lvl="2"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3pPr>
            <a:lvl4pPr lvl="3"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4pPr>
            <a:lvl5pPr lvl="4"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5pPr>
            <a:lvl6pPr lvl="5"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6pPr>
            <a:lvl7pPr lvl="6"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7pPr>
            <a:lvl8pPr lvl="7"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8pPr>
            <a:lvl9pPr lvl="8"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9pPr>
          </a:lstStyle>
          <a:p/>
        </p:txBody>
      </p:sp>
      <p:sp>
        <p:nvSpPr>
          <p:cNvPr id="262" name="Google Shape;262;p37"/>
          <p:cNvSpPr txBox="1"/>
          <p:nvPr>
            <p:ph idx="7" type="title"/>
          </p:nvPr>
        </p:nvSpPr>
        <p:spPr>
          <a:xfrm>
            <a:off x="3099315" y="3580979"/>
            <a:ext cx="45207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b="0" i="0" sz="2000">
                <a:solidFill>
                  <a:srgbClr val="1D1A11"/>
                </a:solidFill>
              </a:defRPr>
            </a:lvl1pPr>
            <a:lvl2pPr lvl="1"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2pPr>
            <a:lvl3pPr lvl="2"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3pPr>
            <a:lvl4pPr lvl="3"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4pPr>
            <a:lvl5pPr lvl="4"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5pPr>
            <a:lvl6pPr lvl="5"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6pPr>
            <a:lvl7pPr lvl="6"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7pPr>
            <a:lvl8pPr lvl="7"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8pPr>
            <a:lvl9pPr lvl="8" rtl="0" algn="l">
              <a:lnSpc>
                <a:spcPct val="100000"/>
              </a:lnSpc>
              <a:spcBef>
                <a:spcPts val="0"/>
              </a:spcBef>
              <a:spcAft>
                <a:spcPts val="0"/>
              </a:spcAft>
              <a:buSzPts val="2400"/>
              <a:buFont typeface="Plus Jakarta Sans"/>
              <a:buNone/>
              <a:defRPr b="0" sz="2400">
                <a:latin typeface="Plus Jakarta Sans"/>
                <a:ea typeface="Plus Jakarta Sans"/>
                <a:cs typeface="Plus Jakarta Sans"/>
                <a:sym typeface="Plus Jakarta Sans"/>
              </a:defRPr>
            </a:lvl9pPr>
          </a:lstStyle>
          <a:p/>
        </p:txBody>
      </p:sp>
      <p:sp>
        <p:nvSpPr>
          <p:cNvPr id="263" name="Google Shape;263;p37"/>
          <p:cNvSpPr txBox="1"/>
          <p:nvPr>
            <p:ph idx="8" type="title"/>
          </p:nvPr>
        </p:nvSpPr>
        <p:spPr>
          <a:xfrm>
            <a:off x="2315886" y="3545604"/>
            <a:ext cx="11856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000"/>
              <a:buNone/>
              <a:defRPr i="0" sz="3000">
                <a:solidFill>
                  <a:srgbClr val="DC00AA"/>
                </a:solidFill>
              </a:defRPr>
            </a:lvl1pPr>
            <a:lvl2pPr lvl="1"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2pPr>
            <a:lvl3pPr lvl="2"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3pPr>
            <a:lvl4pPr lvl="3"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4pPr>
            <a:lvl5pPr lvl="4"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5pPr>
            <a:lvl6pPr lvl="5"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6pPr>
            <a:lvl7pPr lvl="6"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7pPr>
            <a:lvl8pPr lvl="7"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8pPr>
            <a:lvl9pPr lvl="8" rtl="0" algn="l">
              <a:lnSpc>
                <a:spcPct val="100000"/>
              </a:lnSpc>
              <a:spcBef>
                <a:spcPts val="0"/>
              </a:spcBef>
              <a:spcAft>
                <a:spcPts val="0"/>
              </a:spcAft>
              <a:buSzPts val="3000"/>
              <a:buFont typeface="Plus Jakarta Sans"/>
              <a:buNone/>
              <a:defRPr sz="3000">
                <a:latin typeface="Plus Jakarta Sans"/>
                <a:ea typeface="Plus Jakarta Sans"/>
                <a:cs typeface="Plus Jakarta Sans"/>
                <a:sym typeface="Plus Jakarta Sans"/>
              </a:defRPr>
            </a:lvl9pPr>
          </a:lstStyle>
          <a:p/>
        </p:txBody>
      </p:sp>
      <p:sp>
        <p:nvSpPr>
          <p:cNvPr id="264" name="Google Shape;264;p37"/>
          <p:cNvSpPr txBox="1"/>
          <p:nvPr>
            <p:ph idx="9"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500"/>
              <a:buNone/>
              <a:defRPr i="0">
                <a:solidFill>
                  <a:srgbClr val="DC00AA"/>
                </a:solidFill>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265" name="Google Shape;265;p37"/>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1D1A1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1D1A1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1D1A1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1D1A1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1D1A1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1D1A1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1D1A1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1D1A1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1D1A1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2">
  <p:cSld name="TITLE_1_1_1_1_3">
    <p:spTree>
      <p:nvGrpSpPr>
        <p:cNvPr id="266" name="Shape 266"/>
        <p:cNvGrpSpPr/>
        <p:nvPr/>
      </p:nvGrpSpPr>
      <p:grpSpPr>
        <a:xfrm>
          <a:off x="0" y="0"/>
          <a:ext cx="0" cy="0"/>
          <a:chOff x="0" y="0"/>
          <a:chExt cx="0" cy="0"/>
        </a:xfrm>
      </p:grpSpPr>
      <p:pic>
        <p:nvPicPr>
          <p:cNvPr id="267" name="Google Shape;267;p38"/>
          <p:cNvPicPr preferRelativeResize="0"/>
          <p:nvPr/>
        </p:nvPicPr>
        <p:blipFill rotWithShape="1">
          <a:blip r:embed="rId2">
            <a:alphaModFix/>
          </a:blip>
          <a:srcRect b="7806" l="0" r="0" t="7798"/>
          <a:stretch/>
        </p:blipFill>
        <p:spPr>
          <a:xfrm flipH="1" rot="10800000">
            <a:off x="0" y="0"/>
            <a:ext cx="9144003" cy="5143497"/>
          </a:xfrm>
          <a:prstGeom prst="rect">
            <a:avLst/>
          </a:prstGeom>
          <a:noFill/>
          <a:ln>
            <a:noFill/>
          </a:ln>
        </p:spPr>
      </p:pic>
      <p:sp>
        <p:nvSpPr>
          <p:cNvPr id="268" name="Google Shape;268;p38"/>
          <p:cNvSpPr txBox="1"/>
          <p:nvPr>
            <p:ph type="title"/>
          </p:nvPr>
        </p:nvSpPr>
        <p:spPr>
          <a:xfrm>
            <a:off x="402659" y="1747642"/>
            <a:ext cx="4539000" cy="1325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500"/>
              <a:buNone/>
              <a:defRPr i="0" sz="3600">
                <a:solidFill>
                  <a:schemeClr val="accent6"/>
                </a:solidFill>
              </a:defRPr>
            </a:lvl1pPr>
            <a:lvl2pPr lvl="1" rtl="0" algn="l">
              <a:lnSpc>
                <a:spcPct val="100000"/>
              </a:lnSpc>
              <a:spcBef>
                <a:spcPts val="0"/>
              </a:spcBef>
              <a:spcAft>
                <a:spcPts val="0"/>
              </a:spcAft>
              <a:buSzPts val="3500"/>
              <a:buNone/>
              <a:defRPr/>
            </a:lvl2pPr>
            <a:lvl3pPr lvl="2" rtl="0" algn="l">
              <a:lnSpc>
                <a:spcPct val="100000"/>
              </a:lnSpc>
              <a:spcBef>
                <a:spcPts val="0"/>
              </a:spcBef>
              <a:spcAft>
                <a:spcPts val="0"/>
              </a:spcAft>
              <a:buSzPts val="3500"/>
              <a:buNone/>
              <a:defRPr/>
            </a:lvl3pPr>
            <a:lvl4pPr lvl="3" rtl="0" algn="l">
              <a:lnSpc>
                <a:spcPct val="100000"/>
              </a:lnSpc>
              <a:spcBef>
                <a:spcPts val="0"/>
              </a:spcBef>
              <a:spcAft>
                <a:spcPts val="0"/>
              </a:spcAft>
              <a:buSzPts val="3500"/>
              <a:buNone/>
              <a:defRPr/>
            </a:lvl4pPr>
            <a:lvl5pPr lvl="4" rtl="0" algn="l">
              <a:lnSpc>
                <a:spcPct val="100000"/>
              </a:lnSpc>
              <a:spcBef>
                <a:spcPts val="0"/>
              </a:spcBef>
              <a:spcAft>
                <a:spcPts val="0"/>
              </a:spcAft>
              <a:buSzPts val="3500"/>
              <a:buNone/>
              <a:defRPr/>
            </a:lvl5pPr>
            <a:lvl6pPr lvl="5" rtl="0" algn="l">
              <a:lnSpc>
                <a:spcPct val="100000"/>
              </a:lnSpc>
              <a:spcBef>
                <a:spcPts val="0"/>
              </a:spcBef>
              <a:spcAft>
                <a:spcPts val="0"/>
              </a:spcAft>
              <a:buSzPts val="3500"/>
              <a:buNone/>
              <a:defRPr/>
            </a:lvl6pPr>
            <a:lvl7pPr lvl="6" rtl="0" algn="l">
              <a:lnSpc>
                <a:spcPct val="100000"/>
              </a:lnSpc>
              <a:spcBef>
                <a:spcPts val="0"/>
              </a:spcBef>
              <a:spcAft>
                <a:spcPts val="0"/>
              </a:spcAft>
              <a:buSzPts val="3500"/>
              <a:buNone/>
              <a:defRPr/>
            </a:lvl7pPr>
            <a:lvl8pPr lvl="7" rtl="0" algn="l">
              <a:lnSpc>
                <a:spcPct val="100000"/>
              </a:lnSpc>
              <a:spcBef>
                <a:spcPts val="0"/>
              </a:spcBef>
              <a:spcAft>
                <a:spcPts val="0"/>
              </a:spcAft>
              <a:buSzPts val="3500"/>
              <a:buNone/>
              <a:defRPr/>
            </a:lvl8pPr>
            <a:lvl9pPr lvl="8" rtl="0" algn="l">
              <a:lnSpc>
                <a:spcPct val="100000"/>
              </a:lnSpc>
              <a:spcBef>
                <a:spcPts val="0"/>
              </a:spcBef>
              <a:spcAft>
                <a:spcPts val="0"/>
              </a:spcAft>
              <a:buSzPts val="3500"/>
              <a:buNone/>
              <a:defRPr/>
            </a:lvl9pPr>
          </a:lstStyle>
          <a:p/>
        </p:txBody>
      </p:sp>
      <p:sp>
        <p:nvSpPr>
          <p:cNvPr id="269" name="Google Shape;269;p38"/>
          <p:cNvSpPr txBox="1"/>
          <p:nvPr>
            <p:ph idx="12" type="sldNum"/>
          </p:nvPr>
        </p:nvSpPr>
        <p:spPr>
          <a:xfrm>
            <a:off x="8556784" y="4749851"/>
            <a:ext cx="548700" cy="3936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300" u="none" cap="none" strike="noStrike">
                <a:solidFill>
                  <a:schemeClr val="accent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00" u="none" cap="none" strike="noStrike">
                <a:solidFill>
                  <a:schemeClr val="accent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00" u="none" cap="none" strike="noStrike">
                <a:solidFill>
                  <a:schemeClr val="accent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00" u="none" cap="none" strike="noStrike">
                <a:solidFill>
                  <a:schemeClr val="accent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00" u="none" cap="none" strike="noStrike">
                <a:solidFill>
                  <a:schemeClr val="accent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00" u="none" cap="none" strike="noStrike">
                <a:solidFill>
                  <a:schemeClr val="accent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00" u="none" cap="none" strike="noStrike">
                <a:solidFill>
                  <a:schemeClr val="accent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00" u="none" cap="none" strike="noStrike">
                <a:solidFill>
                  <a:schemeClr val="accent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00" u="none" cap="none" strike="noStrike">
                <a:solidFill>
                  <a:schemeClr val="accent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0" name="Google Shape;270;p38"/>
          <p:cNvSpPr txBox="1"/>
          <p:nvPr>
            <p:ph idx="1" type="subTitle"/>
          </p:nvPr>
        </p:nvSpPr>
        <p:spPr>
          <a:xfrm>
            <a:off x="439400" y="3073200"/>
            <a:ext cx="5109000" cy="7236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chemeClr val="dk2"/>
              </a:buClr>
              <a:buSzPts val="1400"/>
              <a:buNone/>
              <a:defRPr>
                <a:solidFill>
                  <a:schemeClr val="dk2"/>
                </a:solidFill>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pic>
        <p:nvPicPr>
          <p:cNvPr id="271" name="Google Shape;271;p38"/>
          <p:cNvPicPr preferRelativeResize="0"/>
          <p:nvPr/>
        </p:nvPicPr>
        <p:blipFill rotWithShape="1">
          <a:blip r:embed="rId3">
            <a:alphaModFix/>
          </a:blip>
          <a:srcRect b="-26195" l="-5107" r="-4734" t="-44569"/>
          <a:stretch/>
        </p:blipFill>
        <p:spPr>
          <a:xfrm>
            <a:off x="340500" y="4325229"/>
            <a:ext cx="2014126" cy="5580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image" Target="../media/image11.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theme" Target="../theme/theme1.xml"/><Relationship Id="rId25" Type="http://schemas.openxmlformats.org/officeDocument/2006/relationships/slideLayout" Target="../slideLayouts/slideLayout36.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500"/>
              <a:buFont typeface="Archivo"/>
              <a:buNone/>
              <a:defRPr b="1" i="0" sz="3500" u="none" cap="none" strike="noStrike">
                <a:solidFill>
                  <a:schemeClr val="dk1"/>
                </a:solidFill>
                <a:latin typeface="Archivo"/>
                <a:ea typeface="Archivo"/>
                <a:cs typeface="Archivo"/>
                <a:sym typeface="Archivo"/>
              </a:defRPr>
            </a:lvl1pPr>
            <a:lvl2pPr lvl="1" marR="0" rtl="0" algn="l">
              <a:lnSpc>
                <a:spcPct val="100000"/>
              </a:lnSpc>
              <a:spcBef>
                <a:spcPts val="0"/>
              </a:spcBef>
              <a:spcAft>
                <a:spcPts val="0"/>
              </a:spcAft>
              <a:buClr>
                <a:schemeClr val="dk1"/>
              </a:buClr>
              <a:buSzPts val="3500"/>
              <a:buFont typeface="Archivo"/>
              <a:buNone/>
              <a:defRPr b="1" i="0" sz="3500" u="none" cap="none" strike="noStrike">
                <a:solidFill>
                  <a:schemeClr val="dk1"/>
                </a:solidFill>
                <a:latin typeface="Archivo"/>
                <a:ea typeface="Archivo"/>
                <a:cs typeface="Archivo"/>
                <a:sym typeface="Archivo"/>
              </a:defRPr>
            </a:lvl2pPr>
            <a:lvl3pPr lvl="2" marR="0" rtl="0" algn="l">
              <a:lnSpc>
                <a:spcPct val="100000"/>
              </a:lnSpc>
              <a:spcBef>
                <a:spcPts val="0"/>
              </a:spcBef>
              <a:spcAft>
                <a:spcPts val="0"/>
              </a:spcAft>
              <a:buClr>
                <a:schemeClr val="dk1"/>
              </a:buClr>
              <a:buSzPts val="3500"/>
              <a:buFont typeface="Archivo"/>
              <a:buNone/>
              <a:defRPr b="1" i="0" sz="3500" u="none" cap="none" strike="noStrike">
                <a:solidFill>
                  <a:schemeClr val="dk1"/>
                </a:solidFill>
                <a:latin typeface="Archivo"/>
                <a:ea typeface="Archivo"/>
                <a:cs typeface="Archivo"/>
                <a:sym typeface="Archivo"/>
              </a:defRPr>
            </a:lvl3pPr>
            <a:lvl4pPr lvl="3" marR="0" rtl="0" algn="l">
              <a:lnSpc>
                <a:spcPct val="100000"/>
              </a:lnSpc>
              <a:spcBef>
                <a:spcPts val="0"/>
              </a:spcBef>
              <a:spcAft>
                <a:spcPts val="0"/>
              </a:spcAft>
              <a:buClr>
                <a:schemeClr val="dk1"/>
              </a:buClr>
              <a:buSzPts val="3500"/>
              <a:buFont typeface="Archivo"/>
              <a:buNone/>
              <a:defRPr b="1" i="0" sz="3500" u="none" cap="none" strike="noStrike">
                <a:solidFill>
                  <a:schemeClr val="dk1"/>
                </a:solidFill>
                <a:latin typeface="Archivo"/>
                <a:ea typeface="Archivo"/>
                <a:cs typeface="Archivo"/>
                <a:sym typeface="Archivo"/>
              </a:defRPr>
            </a:lvl4pPr>
            <a:lvl5pPr lvl="4" marR="0" rtl="0" algn="l">
              <a:lnSpc>
                <a:spcPct val="100000"/>
              </a:lnSpc>
              <a:spcBef>
                <a:spcPts val="0"/>
              </a:spcBef>
              <a:spcAft>
                <a:spcPts val="0"/>
              </a:spcAft>
              <a:buClr>
                <a:schemeClr val="dk1"/>
              </a:buClr>
              <a:buSzPts val="3500"/>
              <a:buFont typeface="Archivo"/>
              <a:buNone/>
              <a:defRPr b="1" i="0" sz="3500" u="none" cap="none" strike="noStrike">
                <a:solidFill>
                  <a:schemeClr val="dk1"/>
                </a:solidFill>
                <a:latin typeface="Archivo"/>
                <a:ea typeface="Archivo"/>
                <a:cs typeface="Archivo"/>
                <a:sym typeface="Archivo"/>
              </a:defRPr>
            </a:lvl5pPr>
            <a:lvl6pPr lvl="5" marR="0" rtl="0" algn="l">
              <a:lnSpc>
                <a:spcPct val="100000"/>
              </a:lnSpc>
              <a:spcBef>
                <a:spcPts val="0"/>
              </a:spcBef>
              <a:spcAft>
                <a:spcPts val="0"/>
              </a:spcAft>
              <a:buClr>
                <a:schemeClr val="dk1"/>
              </a:buClr>
              <a:buSzPts val="3500"/>
              <a:buFont typeface="Archivo"/>
              <a:buNone/>
              <a:defRPr b="1" i="0" sz="3500" u="none" cap="none" strike="noStrike">
                <a:solidFill>
                  <a:schemeClr val="dk1"/>
                </a:solidFill>
                <a:latin typeface="Archivo"/>
                <a:ea typeface="Archivo"/>
                <a:cs typeface="Archivo"/>
                <a:sym typeface="Archivo"/>
              </a:defRPr>
            </a:lvl6pPr>
            <a:lvl7pPr lvl="6" marR="0" rtl="0" algn="l">
              <a:lnSpc>
                <a:spcPct val="100000"/>
              </a:lnSpc>
              <a:spcBef>
                <a:spcPts val="0"/>
              </a:spcBef>
              <a:spcAft>
                <a:spcPts val="0"/>
              </a:spcAft>
              <a:buClr>
                <a:schemeClr val="dk1"/>
              </a:buClr>
              <a:buSzPts val="3500"/>
              <a:buFont typeface="Archivo"/>
              <a:buNone/>
              <a:defRPr b="1" i="0" sz="3500" u="none" cap="none" strike="noStrike">
                <a:solidFill>
                  <a:schemeClr val="dk1"/>
                </a:solidFill>
                <a:latin typeface="Archivo"/>
                <a:ea typeface="Archivo"/>
                <a:cs typeface="Archivo"/>
                <a:sym typeface="Archivo"/>
              </a:defRPr>
            </a:lvl7pPr>
            <a:lvl8pPr lvl="7" marR="0" rtl="0" algn="l">
              <a:lnSpc>
                <a:spcPct val="100000"/>
              </a:lnSpc>
              <a:spcBef>
                <a:spcPts val="0"/>
              </a:spcBef>
              <a:spcAft>
                <a:spcPts val="0"/>
              </a:spcAft>
              <a:buClr>
                <a:schemeClr val="dk1"/>
              </a:buClr>
              <a:buSzPts val="3500"/>
              <a:buFont typeface="Archivo"/>
              <a:buNone/>
              <a:defRPr b="1" i="0" sz="3500" u="none" cap="none" strike="noStrike">
                <a:solidFill>
                  <a:schemeClr val="dk1"/>
                </a:solidFill>
                <a:latin typeface="Archivo"/>
                <a:ea typeface="Archivo"/>
                <a:cs typeface="Archivo"/>
                <a:sym typeface="Archivo"/>
              </a:defRPr>
            </a:lvl8pPr>
            <a:lvl9pPr lvl="8" marR="0" rtl="0" algn="l">
              <a:lnSpc>
                <a:spcPct val="100000"/>
              </a:lnSpc>
              <a:spcBef>
                <a:spcPts val="0"/>
              </a:spcBef>
              <a:spcAft>
                <a:spcPts val="0"/>
              </a:spcAft>
              <a:buClr>
                <a:schemeClr val="dk1"/>
              </a:buClr>
              <a:buSzPts val="3500"/>
              <a:buFont typeface="Archivo"/>
              <a:buNone/>
              <a:defRPr b="1" i="0" sz="3500" u="none" cap="none" strike="noStrike">
                <a:solidFill>
                  <a:schemeClr val="dk1"/>
                </a:solidFill>
                <a:latin typeface="Archivo"/>
                <a:ea typeface="Archivo"/>
                <a:cs typeface="Archivo"/>
                <a:sym typeface="Archivo"/>
              </a:defRPr>
            </a:lvl9pPr>
          </a:lstStyle>
          <a:p/>
        </p:txBody>
      </p:sp>
      <p:sp>
        <p:nvSpPr>
          <p:cNvPr id="58" name="Google Shape;58;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Didact Gothic"/>
              <a:buChar char="●"/>
              <a:defRPr b="0" i="0" sz="1400" u="none" cap="none" strike="noStrike">
                <a:solidFill>
                  <a:schemeClr val="dk1"/>
                </a:solidFill>
                <a:latin typeface="Didact Gothic"/>
                <a:ea typeface="Didact Gothic"/>
                <a:cs typeface="Didact Gothic"/>
                <a:sym typeface="Didact Gothic"/>
              </a:defRPr>
            </a:lvl1pPr>
            <a:lvl2pPr indent="-317500" lvl="1" marL="914400" marR="0" rtl="0" algn="l">
              <a:lnSpc>
                <a:spcPct val="115000"/>
              </a:lnSpc>
              <a:spcBef>
                <a:spcPts val="1600"/>
              </a:spcBef>
              <a:spcAft>
                <a:spcPts val="0"/>
              </a:spcAft>
              <a:buClr>
                <a:schemeClr val="dk1"/>
              </a:buClr>
              <a:buSzPts val="1400"/>
              <a:buFont typeface="Didact Gothic"/>
              <a:buChar char="○"/>
              <a:defRPr b="0" i="0" sz="1400" u="none" cap="none" strike="noStrike">
                <a:solidFill>
                  <a:schemeClr val="dk1"/>
                </a:solidFill>
                <a:latin typeface="Didact Gothic"/>
                <a:ea typeface="Didact Gothic"/>
                <a:cs typeface="Didact Gothic"/>
                <a:sym typeface="Didact Gothic"/>
              </a:defRPr>
            </a:lvl2pPr>
            <a:lvl3pPr indent="-317500" lvl="2" marL="1371600" marR="0" rtl="0" algn="l">
              <a:lnSpc>
                <a:spcPct val="115000"/>
              </a:lnSpc>
              <a:spcBef>
                <a:spcPts val="1600"/>
              </a:spcBef>
              <a:spcAft>
                <a:spcPts val="0"/>
              </a:spcAft>
              <a:buClr>
                <a:schemeClr val="dk1"/>
              </a:buClr>
              <a:buSzPts val="1400"/>
              <a:buFont typeface="Didact Gothic"/>
              <a:buChar char="■"/>
              <a:defRPr b="0" i="0" sz="1400" u="none" cap="none" strike="noStrike">
                <a:solidFill>
                  <a:schemeClr val="dk1"/>
                </a:solidFill>
                <a:latin typeface="Didact Gothic"/>
                <a:ea typeface="Didact Gothic"/>
                <a:cs typeface="Didact Gothic"/>
                <a:sym typeface="Didact Gothic"/>
              </a:defRPr>
            </a:lvl3pPr>
            <a:lvl4pPr indent="-317500" lvl="3" marL="1828800" marR="0" rtl="0" algn="l">
              <a:lnSpc>
                <a:spcPct val="115000"/>
              </a:lnSpc>
              <a:spcBef>
                <a:spcPts val="1600"/>
              </a:spcBef>
              <a:spcAft>
                <a:spcPts val="0"/>
              </a:spcAft>
              <a:buClr>
                <a:schemeClr val="dk1"/>
              </a:buClr>
              <a:buSzPts val="1400"/>
              <a:buFont typeface="Didact Gothic"/>
              <a:buChar char="●"/>
              <a:defRPr b="0" i="0" sz="1400" u="none" cap="none" strike="noStrike">
                <a:solidFill>
                  <a:schemeClr val="dk1"/>
                </a:solidFill>
                <a:latin typeface="Didact Gothic"/>
                <a:ea typeface="Didact Gothic"/>
                <a:cs typeface="Didact Gothic"/>
                <a:sym typeface="Didact Gothic"/>
              </a:defRPr>
            </a:lvl4pPr>
            <a:lvl5pPr indent="-317500" lvl="4" marL="2286000" marR="0" rtl="0" algn="l">
              <a:lnSpc>
                <a:spcPct val="115000"/>
              </a:lnSpc>
              <a:spcBef>
                <a:spcPts val="1600"/>
              </a:spcBef>
              <a:spcAft>
                <a:spcPts val="0"/>
              </a:spcAft>
              <a:buClr>
                <a:schemeClr val="dk1"/>
              </a:buClr>
              <a:buSzPts val="1400"/>
              <a:buFont typeface="Didact Gothic"/>
              <a:buChar char="○"/>
              <a:defRPr b="0" i="0" sz="1400" u="none" cap="none" strike="noStrike">
                <a:solidFill>
                  <a:schemeClr val="dk1"/>
                </a:solidFill>
                <a:latin typeface="Didact Gothic"/>
                <a:ea typeface="Didact Gothic"/>
                <a:cs typeface="Didact Gothic"/>
                <a:sym typeface="Didact Gothic"/>
              </a:defRPr>
            </a:lvl5pPr>
            <a:lvl6pPr indent="-317500" lvl="5" marL="2743200" marR="0" rtl="0" algn="l">
              <a:lnSpc>
                <a:spcPct val="115000"/>
              </a:lnSpc>
              <a:spcBef>
                <a:spcPts val="1600"/>
              </a:spcBef>
              <a:spcAft>
                <a:spcPts val="0"/>
              </a:spcAft>
              <a:buClr>
                <a:schemeClr val="dk1"/>
              </a:buClr>
              <a:buSzPts val="1400"/>
              <a:buFont typeface="Didact Gothic"/>
              <a:buChar char="■"/>
              <a:defRPr b="0" i="0" sz="1400" u="none" cap="none" strike="noStrike">
                <a:solidFill>
                  <a:schemeClr val="dk1"/>
                </a:solidFill>
                <a:latin typeface="Didact Gothic"/>
                <a:ea typeface="Didact Gothic"/>
                <a:cs typeface="Didact Gothic"/>
                <a:sym typeface="Didact Gothic"/>
              </a:defRPr>
            </a:lvl6pPr>
            <a:lvl7pPr indent="-317500" lvl="6" marL="3200400" marR="0" rtl="0" algn="l">
              <a:lnSpc>
                <a:spcPct val="115000"/>
              </a:lnSpc>
              <a:spcBef>
                <a:spcPts val="1600"/>
              </a:spcBef>
              <a:spcAft>
                <a:spcPts val="0"/>
              </a:spcAft>
              <a:buClr>
                <a:schemeClr val="dk1"/>
              </a:buClr>
              <a:buSzPts val="1400"/>
              <a:buFont typeface="Didact Gothic"/>
              <a:buChar char="●"/>
              <a:defRPr b="0" i="0" sz="1400" u="none" cap="none" strike="noStrike">
                <a:solidFill>
                  <a:schemeClr val="dk1"/>
                </a:solidFill>
                <a:latin typeface="Didact Gothic"/>
                <a:ea typeface="Didact Gothic"/>
                <a:cs typeface="Didact Gothic"/>
                <a:sym typeface="Didact Gothic"/>
              </a:defRPr>
            </a:lvl7pPr>
            <a:lvl8pPr indent="-317500" lvl="7" marL="3657600" marR="0" rtl="0" algn="l">
              <a:lnSpc>
                <a:spcPct val="115000"/>
              </a:lnSpc>
              <a:spcBef>
                <a:spcPts val="1600"/>
              </a:spcBef>
              <a:spcAft>
                <a:spcPts val="0"/>
              </a:spcAft>
              <a:buClr>
                <a:schemeClr val="dk1"/>
              </a:buClr>
              <a:buSzPts val="1400"/>
              <a:buFont typeface="Didact Gothic"/>
              <a:buChar char="○"/>
              <a:defRPr b="0" i="0" sz="1400" u="none" cap="none" strike="noStrike">
                <a:solidFill>
                  <a:schemeClr val="dk1"/>
                </a:solidFill>
                <a:latin typeface="Didact Gothic"/>
                <a:ea typeface="Didact Gothic"/>
                <a:cs typeface="Didact Gothic"/>
                <a:sym typeface="Didact Gothic"/>
              </a:defRPr>
            </a:lvl8pPr>
            <a:lvl9pPr indent="-317500" lvl="8" marL="4114800" marR="0" rtl="0" algn="l">
              <a:lnSpc>
                <a:spcPct val="115000"/>
              </a:lnSpc>
              <a:spcBef>
                <a:spcPts val="1600"/>
              </a:spcBef>
              <a:spcAft>
                <a:spcPts val="1600"/>
              </a:spcAft>
              <a:buClr>
                <a:schemeClr val="dk1"/>
              </a:buClr>
              <a:buSzPts val="1400"/>
              <a:buFont typeface="Didact Gothic"/>
              <a:buChar char="■"/>
              <a:defRPr b="0" i="0" sz="1400" u="none" cap="none" strike="noStrike">
                <a:solidFill>
                  <a:schemeClr val="dk1"/>
                </a:solidFill>
                <a:latin typeface="Didact Gothic"/>
                <a:ea typeface="Didact Gothic"/>
                <a:cs typeface="Didact Gothic"/>
                <a:sym typeface="Didact Gothic"/>
              </a:defRPr>
            </a:lvl9pPr>
          </a:lstStyle>
          <a:p/>
        </p:txBody>
      </p:sp>
      <p:sp>
        <p:nvSpPr>
          <p:cNvPr id="59" name="Google Shape;59;p14"/>
          <p:cNvSpPr txBox="1"/>
          <p:nvPr>
            <p:ph idx="11" type="ftr"/>
          </p:nvPr>
        </p:nvSpPr>
        <p:spPr>
          <a:xfrm>
            <a:off x="6163056" y="4626567"/>
            <a:ext cx="24513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000" u="none" cap="none" strike="noStrike">
                <a:solidFill>
                  <a:srgbClr val="000000"/>
                </a:solidFill>
                <a:latin typeface="Plus Jakarta Sans"/>
                <a:ea typeface="Plus Jakarta Sans"/>
                <a:cs typeface="Plus Jakarta Sans"/>
                <a:sym typeface="Plus Jakarta Sans"/>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0" name="Google Shape;60;p14"/>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000" u="none" cap="none" strike="noStrike">
                <a:solidFill>
                  <a:srgbClr val="000000"/>
                </a:solidFill>
                <a:latin typeface="Plus Jakarta Sans"/>
                <a:ea typeface="Plus Jakarta Sans"/>
                <a:cs typeface="Plus Jakarta Sans"/>
                <a:sym typeface="Plus Jakarta Sans"/>
              </a:defRPr>
            </a:lvl1pPr>
            <a:lvl2pPr indent="0" lvl="1" marL="0" marR="0" rtl="0" algn="r">
              <a:lnSpc>
                <a:spcPct val="100000"/>
              </a:lnSpc>
              <a:spcBef>
                <a:spcPts val="0"/>
              </a:spcBef>
              <a:spcAft>
                <a:spcPts val="0"/>
              </a:spcAft>
              <a:buNone/>
              <a:defRPr b="0" i="0" sz="1000" u="none" cap="none" strike="noStrike">
                <a:solidFill>
                  <a:srgbClr val="000000"/>
                </a:solidFill>
                <a:latin typeface="Plus Jakarta Sans"/>
                <a:ea typeface="Plus Jakarta Sans"/>
                <a:cs typeface="Plus Jakarta Sans"/>
                <a:sym typeface="Plus Jakarta Sans"/>
              </a:defRPr>
            </a:lvl2pPr>
            <a:lvl3pPr indent="0" lvl="2" marL="0" marR="0" rtl="0" algn="r">
              <a:lnSpc>
                <a:spcPct val="100000"/>
              </a:lnSpc>
              <a:spcBef>
                <a:spcPts val="0"/>
              </a:spcBef>
              <a:spcAft>
                <a:spcPts val="0"/>
              </a:spcAft>
              <a:buNone/>
              <a:defRPr b="0" i="0" sz="1000" u="none" cap="none" strike="noStrike">
                <a:solidFill>
                  <a:srgbClr val="000000"/>
                </a:solidFill>
                <a:latin typeface="Plus Jakarta Sans"/>
                <a:ea typeface="Plus Jakarta Sans"/>
                <a:cs typeface="Plus Jakarta Sans"/>
                <a:sym typeface="Plus Jakarta Sans"/>
              </a:defRPr>
            </a:lvl3pPr>
            <a:lvl4pPr indent="0" lvl="3" marL="0" marR="0" rtl="0" algn="r">
              <a:lnSpc>
                <a:spcPct val="100000"/>
              </a:lnSpc>
              <a:spcBef>
                <a:spcPts val="0"/>
              </a:spcBef>
              <a:spcAft>
                <a:spcPts val="0"/>
              </a:spcAft>
              <a:buNone/>
              <a:defRPr b="0" i="0" sz="1000" u="none" cap="none" strike="noStrike">
                <a:solidFill>
                  <a:srgbClr val="000000"/>
                </a:solidFill>
                <a:latin typeface="Plus Jakarta Sans"/>
                <a:ea typeface="Plus Jakarta Sans"/>
                <a:cs typeface="Plus Jakarta Sans"/>
                <a:sym typeface="Plus Jakarta Sans"/>
              </a:defRPr>
            </a:lvl4pPr>
            <a:lvl5pPr indent="0" lvl="4" marL="0" marR="0" rtl="0" algn="r">
              <a:lnSpc>
                <a:spcPct val="100000"/>
              </a:lnSpc>
              <a:spcBef>
                <a:spcPts val="0"/>
              </a:spcBef>
              <a:spcAft>
                <a:spcPts val="0"/>
              </a:spcAft>
              <a:buNone/>
              <a:defRPr b="0" i="0" sz="1000" u="none" cap="none" strike="noStrike">
                <a:solidFill>
                  <a:srgbClr val="000000"/>
                </a:solidFill>
                <a:latin typeface="Plus Jakarta Sans"/>
                <a:ea typeface="Plus Jakarta Sans"/>
                <a:cs typeface="Plus Jakarta Sans"/>
                <a:sym typeface="Plus Jakarta Sans"/>
              </a:defRPr>
            </a:lvl5pPr>
            <a:lvl6pPr indent="0" lvl="5" marL="0" marR="0" rtl="0" algn="r">
              <a:lnSpc>
                <a:spcPct val="100000"/>
              </a:lnSpc>
              <a:spcBef>
                <a:spcPts val="0"/>
              </a:spcBef>
              <a:spcAft>
                <a:spcPts val="0"/>
              </a:spcAft>
              <a:buNone/>
              <a:defRPr b="0" i="0" sz="1000" u="none" cap="none" strike="noStrike">
                <a:solidFill>
                  <a:srgbClr val="000000"/>
                </a:solidFill>
                <a:latin typeface="Plus Jakarta Sans"/>
                <a:ea typeface="Plus Jakarta Sans"/>
                <a:cs typeface="Plus Jakarta Sans"/>
                <a:sym typeface="Plus Jakarta Sans"/>
              </a:defRPr>
            </a:lvl6pPr>
            <a:lvl7pPr indent="0" lvl="6" marL="0" marR="0" rtl="0" algn="r">
              <a:lnSpc>
                <a:spcPct val="100000"/>
              </a:lnSpc>
              <a:spcBef>
                <a:spcPts val="0"/>
              </a:spcBef>
              <a:spcAft>
                <a:spcPts val="0"/>
              </a:spcAft>
              <a:buNone/>
              <a:defRPr b="0" i="0" sz="1000" u="none" cap="none" strike="noStrike">
                <a:solidFill>
                  <a:srgbClr val="000000"/>
                </a:solidFill>
                <a:latin typeface="Plus Jakarta Sans"/>
                <a:ea typeface="Plus Jakarta Sans"/>
                <a:cs typeface="Plus Jakarta Sans"/>
                <a:sym typeface="Plus Jakarta Sans"/>
              </a:defRPr>
            </a:lvl7pPr>
            <a:lvl8pPr indent="0" lvl="7" marL="0" marR="0" rtl="0" algn="r">
              <a:lnSpc>
                <a:spcPct val="100000"/>
              </a:lnSpc>
              <a:spcBef>
                <a:spcPts val="0"/>
              </a:spcBef>
              <a:spcAft>
                <a:spcPts val="0"/>
              </a:spcAft>
              <a:buNone/>
              <a:defRPr b="0" i="0" sz="1000" u="none" cap="none" strike="noStrike">
                <a:solidFill>
                  <a:srgbClr val="000000"/>
                </a:solidFill>
                <a:latin typeface="Plus Jakarta Sans"/>
                <a:ea typeface="Plus Jakarta Sans"/>
                <a:cs typeface="Plus Jakarta Sans"/>
                <a:sym typeface="Plus Jakarta Sans"/>
              </a:defRPr>
            </a:lvl8pPr>
            <a:lvl9pPr indent="0" lvl="8" marL="0" marR="0" rtl="0" algn="r">
              <a:lnSpc>
                <a:spcPct val="100000"/>
              </a:lnSpc>
              <a:spcBef>
                <a:spcPts val="0"/>
              </a:spcBef>
              <a:spcAft>
                <a:spcPts val="0"/>
              </a:spcAft>
              <a:buNone/>
              <a:defRPr b="0" i="0" sz="1000" u="none" cap="none" strike="noStrike">
                <a:solidFill>
                  <a:srgbClr val="000000"/>
                </a:solidFill>
                <a:latin typeface="Plus Jakarta Sans"/>
                <a:ea typeface="Plus Jakarta Sans"/>
                <a:cs typeface="Plus Jakarta Sans"/>
                <a:sym typeface="Plus Jakarta Sans"/>
              </a:defRPr>
            </a:lvl9pPr>
          </a:lstStyle>
          <a:p>
            <a:pPr indent="0" lvl="0" marL="0" rtl="0" algn="r">
              <a:spcBef>
                <a:spcPts val="0"/>
              </a:spcBef>
              <a:spcAft>
                <a:spcPts val="0"/>
              </a:spcAft>
              <a:buNone/>
            </a:pPr>
            <a:fld id="{00000000-1234-1234-1234-123412341234}" type="slidenum">
              <a:rPr lang="en"/>
              <a:t>‹#›</a:t>
            </a:fld>
            <a:endParaRPr/>
          </a:p>
        </p:txBody>
      </p:sp>
      <p:pic>
        <p:nvPicPr>
          <p:cNvPr descr="Logo&#10;&#10;Description automatically generated" id="61" name="Google Shape;61;p14"/>
          <p:cNvPicPr preferRelativeResize="0"/>
          <p:nvPr/>
        </p:nvPicPr>
        <p:blipFill rotWithShape="1">
          <a:blip r:embed="rId1">
            <a:alphaModFix/>
          </a:blip>
          <a:srcRect b="0" l="0" r="0" t="0"/>
          <a:stretch/>
        </p:blipFill>
        <p:spPr>
          <a:xfrm>
            <a:off x="244321" y="4689373"/>
            <a:ext cx="1216182" cy="2160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hyperlink" Target="https://simplevms.com/" TargetMode="External"/><Relationship Id="rId4" Type="http://schemas.openxmlformats.org/officeDocument/2006/relationships/hyperlink" Target="https://simplevms.com/" TargetMode="External"/><Relationship Id="rId5" Type="http://schemas.openxmlformats.org/officeDocument/2006/relationships/hyperlink" Target="https://www.workday.com/en-gb/products/vndly-vms/overview.html" TargetMode="External"/><Relationship Id="rId6" Type="http://schemas.openxmlformats.org/officeDocument/2006/relationships/hyperlink" Target="https://www.workday.com/en-gb/products/vndly-vms/overview.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hyperlink" Target="https://blog.workday.com/en-gb/introducing-workday-vndly-one-workforce-working-together.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hyperlink" Target="https://help.simplevms.com/creating-a-job-posting" TargetMode="External"/><Relationship Id="rId4" Type="http://schemas.openxmlformats.org/officeDocument/2006/relationships/hyperlink" Target="https://www.workday.com/en-us/products/vndly-vms/overview.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hyperlink" Target="https://simplevms.com/" TargetMode="External"/><Relationship Id="rId6" Type="http://schemas.openxmlformats.org/officeDocument/2006/relationships/hyperlink" Target="https://www.workday.com/en-us/products/vndly-vms/overview.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hyperlink" Target="https://simplevms.com/integrations/" TargetMode="External"/><Relationship Id="rId4" Type="http://schemas.openxmlformats.org/officeDocument/2006/relationships/hyperlink" Target="https://blog.workday.com/en-gb/2023/introducing-workday-vndly-one-workforce-working-together.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hyperlink" Target="https://simplevms.com/features/" TargetMode="External"/><Relationship Id="rId4" Type="http://schemas.openxmlformats.org/officeDocument/2006/relationships/hyperlink" Target="https://simplevms.com/integration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7.xml"/><Relationship Id="rId3" Type="http://schemas.openxmlformats.org/officeDocument/2006/relationships/hyperlink" Target="https://www.workday.com/en-us/products/vndly-vms/overview.html" TargetMode="External"/><Relationship Id="rId4" Type="http://schemas.openxmlformats.org/officeDocument/2006/relationships/hyperlink" Target="https://blog.workday.com/en-gb/introducing-workday-vndly-one-workforce-working-together.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hyperlink" Target="https://www.getapp.com/operations-management-software/a/simplevms/" TargetMode="External"/><Relationship Id="rId4" Type="http://schemas.openxmlformats.org/officeDocument/2006/relationships/hyperlink" Target="https://www.getapp.com/operations-management-software/a/simplevms/" TargetMode="External"/><Relationship Id="rId9" Type="http://schemas.openxmlformats.org/officeDocument/2006/relationships/hyperlink" Target="https://simplevms.com/total-workforce-accounting-using-a-vms/" TargetMode="External"/><Relationship Id="rId5" Type="http://schemas.openxmlformats.org/officeDocument/2006/relationships/hyperlink" Target="https://www.getapp.com/operations-management-software/a/simplevms/" TargetMode="External"/><Relationship Id="rId6" Type="http://schemas.openxmlformats.org/officeDocument/2006/relationships/hyperlink" Target="https://help.simplevms.com/reports-tab" TargetMode="External"/><Relationship Id="rId7" Type="http://schemas.openxmlformats.org/officeDocument/2006/relationships/hyperlink" Target="https://help.simplevms.com/reports-tab" TargetMode="External"/><Relationship Id="rId8" Type="http://schemas.openxmlformats.org/officeDocument/2006/relationships/hyperlink" Target="https://simplevms.com/total-workforce-accounting-using-a-vms/" TargetMode="External"/><Relationship Id="rId11" Type="http://schemas.openxmlformats.org/officeDocument/2006/relationships/hyperlink" Target="https://simplevms.com/" TargetMode="External"/><Relationship Id="rId10" Type="http://schemas.openxmlformats.org/officeDocument/2006/relationships/hyperlink" Target="https://simplevms.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0.xml"/><Relationship Id="rId3" Type="http://schemas.openxmlformats.org/officeDocument/2006/relationships/hyperlink" Target="https://www.workday.com/content/dam/web/en-us/documents/datasheets/workday-vndly-datasheet-vms.pdf" TargetMode="External"/><Relationship Id="rId4" Type="http://schemas.openxmlformats.org/officeDocument/2006/relationships/hyperlink" Target="https://www.workday.com/content/dam/web/en-us/documents/datasheets/workday-vndly-datasheet-vms.pdf" TargetMode="External"/><Relationship Id="rId5" Type="http://schemas.openxmlformats.org/officeDocument/2006/relationships/hyperlink" Target="https://www.workday.com/content/dam/web/en-us/documents/datasheets/workday-vndly-datasheet-vms.pdf" TargetMode="External"/><Relationship Id="rId6" Type="http://schemas.openxmlformats.org/officeDocument/2006/relationships/hyperlink" Target="https://www.workday.com/content/dam/web/en-us/documents/datasheets/workday-vndly-datasheet-vms.pdf" TargetMode="External"/><Relationship Id="rId7" Type="http://schemas.openxmlformats.org/officeDocument/2006/relationships/hyperlink" Target="https://www.workday.com/content/dam/web/en-us/documents/datasheets/workday-vndly-datasheet-vms.pdf" TargetMode="External"/><Relationship Id="rId8" Type="http://schemas.openxmlformats.org/officeDocument/2006/relationships/hyperlink" Target="https://www.workday.com/content/dam/web/en-us/documents/datasheets/workday-vndly-datasheet-vms.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1.xml"/><Relationship Id="rId3" Type="http://schemas.openxmlformats.org/officeDocument/2006/relationships/hyperlink" Target="https://indeedflex.co.uk/employers/tech-features/reporting-and-analytics/" TargetMode="External"/><Relationship Id="rId4" Type="http://schemas.openxmlformats.org/officeDocument/2006/relationships/hyperlink" Target="https://indeedflex.co.uk/employers/tech-features/reporting-and-analytics/" TargetMode="External"/><Relationship Id="rId5" Type="http://schemas.openxmlformats.org/officeDocument/2006/relationships/hyperlink" Target="https://indeedflex.co.uk/employers/tech-features/reporting-and-analytics/" TargetMode="External"/><Relationship Id="rId6" Type="http://schemas.openxmlformats.org/officeDocument/2006/relationships/hyperlink" Target="https://indeedflex.co.uk/employers/tech-features/reporting-and-analytics/" TargetMode="External"/><Relationship Id="rId7" Type="http://schemas.openxmlformats.org/officeDocument/2006/relationships/hyperlink" Target="https://indeedflex.co.uk/employers/tech-features/reporting-and-analytics/" TargetMode="External"/><Relationship Id="rId8" Type="http://schemas.openxmlformats.org/officeDocument/2006/relationships/hyperlink" Target="https://indeedflex.co.uk/employers/tech-features/reporting-and-analytic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3.xml"/><Relationship Id="rId3" Type="http://schemas.openxmlformats.org/officeDocument/2006/relationships/hyperlink" Target="https://www.workday.com/en-us/products/vndly-vms/managed-service-providers.html" TargetMode="External"/><Relationship Id="rId4" Type="http://schemas.openxmlformats.org/officeDocument/2006/relationships/hyperlink" Target="https://www.workday.com/en-us/products/vndly-vms/managed-service-providers.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hyperlink" Target="https://simplevms.com/case-study-6/" TargetMode="External"/><Relationship Id="rId4" Type="http://schemas.openxmlformats.org/officeDocument/2006/relationships/hyperlink" Target="https://simplevms.com/case-study-6/" TargetMode="External"/><Relationship Id="rId5" Type="http://schemas.openxmlformats.org/officeDocument/2006/relationships/hyperlink" Target="https://www.workday.com/en-us/products/vndly-vms/partners.html" TargetMode="External"/><Relationship Id="rId6" Type="http://schemas.openxmlformats.org/officeDocument/2006/relationships/hyperlink" Target="https://www.workday.com/en-us/products/vndly-vms/partners.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hyperlink" Target="https://simplevms.com/features/timekeeping-solutions/" TargetMode="External"/><Relationship Id="rId4" Type="http://schemas.openxmlformats.org/officeDocument/2006/relationships/hyperlink" Target="https://simplevms.com/features/timekeeping-solutions/" TargetMode="External"/><Relationship Id="rId9" Type="http://schemas.openxmlformats.org/officeDocument/2006/relationships/hyperlink" Target="https://oklahoma.gov/content/dam/ok/en/omes/documents/IntroductionWorkdayVNDLY-Vendor.pdf" TargetMode="External"/><Relationship Id="rId5" Type="http://schemas.openxmlformats.org/officeDocument/2006/relationships/hyperlink" Target="https://simplevms.com/platform/" TargetMode="External"/><Relationship Id="rId6" Type="http://schemas.openxmlformats.org/officeDocument/2006/relationships/hyperlink" Target="https://simplevms.com/platform/" TargetMode="External"/><Relationship Id="rId7" Type="http://schemas.openxmlformats.org/officeDocument/2006/relationships/hyperlink" Target="https://oklahoma.gov/content/dam/ok/en/omes/documents/IntroductionWorkdayVNDLY-Vendor.pdf" TargetMode="External"/><Relationship Id="rId8" Type="http://schemas.openxmlformats.org/officeDocument/2006/relationships/hyperlink" Target="https://oklahoma.gov/content/dam/ok/en/omes/documents/IntroductionWorkdayVNDLY-Vendor.pdf" TargetMode="External"/><Relationship Id="rId10" Type="http://schemas.openxmlformats.org/officeDocument/2006/relationships/hyperlink" Target="https://oklahoma.gov/content/dam/ok/en/omes/documents/IntroductionWorkdayVNDLY-Vendor.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 Id="rId3" Type="http://schemas.openxmlformats.org/officeDocument/2006/relationships/hyperlink" Target="https://simplevms.com/faq/" TargetMode="External"/><Relationship Id="rId4" Type="http://schemas.openxmlformats.org/officeDocument/2006/relationships/hyperlink" Target="https://simplevms.com/faq/" TargetMode="External"/><Relationship Id="rId5" Type="http://schemas.openxmlformats.org/officeDocument/2006/relationships/hyperlink" Target="https://www.staffingindustry.com/editorial/staffing-stream/vms-rapid-deployment-vs-deployment-done-rapidly" TargetMode="External"/><Relationship Id="rId6" Type="http://schemas.openxmlformats.org/officeDocument/2006/relationships/hyperlink" Target="https://www.staffingindustry.com/editorial/staffing-stream/vms-rapid-deployment-vs-deployment-done-rapidly"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 Id="rId3" Type="http://schemas.openxmlformats.org/officeDocument/2006/relationships/hyperlink" Target="https://www.g2.com/products/simplevms/pricing" TargetMode="External"/><Relationship Id="rId4" Type="http://schemas.openxmlformats.org/officeDocument/2006/relationships/hyperlink" Target="https://www.g2.com/products/simplevms/pricing" TargetMode="External"/><Relationship Id="rId5" Type="http://schemas.openxmlformats.org/officeDocument/2006/relationships/hyperlink" Target="https://www.g2.com/products/simplevms/pricing" TargetMode="External"/><Relationship Id="rId6" Type="http://schemas.openxmlformats.org/officeDocument/2006/relationships/hyperlink" Target="https://www.g2.com/products/simplevms/pricing" TargetMode="External"/><Relationship Id="rId7" Type="http://schemas.openxmlformats.org/officeDocument/2006/relationships/hyperlink" Target="https://www.capterra.com/p/188023/VNDLY/" TargetMode="External"/><Relationship Id="rId8" Type="http://schemas.openxmlformats.org/officeDocument/2006/relationships/hyperlink" Target="https://www.capterra.com/p/188023/VNDLY/"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 Id="rId3" Type="http://schemas.openxmlformats.org/officeDocument/2006/relationships/hyperlink" Target="https://6sense.com/tech/workforce-management/vndly-market-share?utm_source=chatgpt.com" TargetMode="External"/><Relationship Id="rId4" Type="http://schemas.openxmlformats.org/officeDocument/2006/relationships/hyperlink" Target="https://simplevms.com/?utm_source=chatgpt.com" TargetMode="External"/><Relationship Id="rId5" Type="http://schemas.openxmlformats.org/officeDocument/2006/relationships/hyperlink" Target="https://simplevms.com/success-stories/?utm_source=chatgpt.co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hyperlink" Target="https://simplevms.com/how-it-works/" TargetMode="External"/><Relationship Id="rId5" Type="http://schemas.openxmlformats.org/officeDocument/2006/relationships/hyperlink" Target="https://simplevms.com/faq/" TargetMode="External"/><Relationship Id="rId6" Type="http://schemas.openxmlformats.org/officeDocument/2006/relationships/hyperlink" Target="https://simplevms.com/faq/" TargetMode="External"/><Relationship Id="rId7" Type="http://schemas.openxmlformats.org/officeDocument/2006/relationships/hyperlink" Target="https://simplevms.com/" TargetMode="External"/><Relationship Id="rId8" Type="http://schemas.openxmlformats.org/officeDocument/2006/relationships/hyperlink" Target="https://simplevms.com/" TargetMode="External"/><Relationship Id="rId10" Type="http://schemas.openxmlformats.org/officeDocument/2006/relationships/hyperlink" Target="https://simplevms.com/how-it-works/"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0.xml"/><Relationship Id="rId3" Type="http://schemas.openxmlformats.org/officeDocument/2006/relationships/hyperlink" Target="https://simplevms.com/" TargetMode="External"/><Relationship Id="rId4" Type="http://schemas.openxmlformats.org/officeDocument/2006/relationships/hyperlink" Target="https://simplevms.com/" TargetMode="External"/><Relationship Id="rId9" Type="http://schemas.openxmlformats.org/officeDocument/2006/relationships/hyperlink" Target="https://simplevms.com/terms-of-service/" TargetMode="External"/><Relationship Id="rId5" Type="http://schemas.openxmlformats.org/officeDocument/2006/relationships/hyperlink" Target="https://simplevms.com/" TargetMode="External"/><Relationship Id="rId6" Type="http://schemas.openxmlformats.org/officeDocument/2006/relationships/hyperlink" Target="https://simplevms.com/" TargetMode="External"/><Relationship Id="rId7" Type="http://schemas.openxmlformats.org/officeDocument/2006/relationships/hyperlink" Target="https://simplevms.com/" TargetMode="External"/><Relationship Id="rId8" Type="http://schemas.openxmlformats.org/officeDocument/2006/relationships/hyperlink" Target="https://simplevms.com/" TargetMode="External"/><Relationship Id="rId10" Type="http://schemas.openxmlformats.org/officeDocument/2006/relationships/hyperlink" Target="https://simplevms.com/terms-of-servic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1.xml"/><Relationship Id="rId3" Type="http://schemas.openxmlformats.org/officeDocument/2006/relationships/hyperlink" Target="https://www.workday.com/en-gb/products/vndly-vms/overview.html" TargetMode="External"/><Relationship Id="rId4" Type="http://schemas.openxmlformats.org/officeDocument/2006/relationships/hyperlink" Target="https://www.workday.com/en-gb/products/vndly-vms/overview.html" TargetMode="External"/><Relationship Id="rId5" Type="http://schemas.openxmlformats.org/officeDocument/2006/relationships/hyperlink" Target="https://spendmatters.com/vendor-directory/vndly/" TargetMode="External"/><Relationship Id="rId6" Type="http://schemas.openxmlformats.org/officeDocument/2006/relationships/hyperlink" Target="https://spendmatters.com/vendor-directory/vndly/" TargetMode="External"/><Relationship Id="rId7" Type="http://schemas.openxmlformats.org/officeDocument/2006/relationships/hyperlink" Target="https://spendmatters.com/2020/10/28/vndly-vendor-analysis-part-2-swot-vndly-competitors-market-overview-tech-selection-tips/" TargetMode="External"/><Relationship Id="rId8" Type="http://schemas.openxmlformats.org/officeDocument/2006/relationships/hyperlink" Target="https://spendmatters.com/2020/10/28/vndly-vendor-analysis-part-2-swot-vndly-competitors-market-overview-tech-selection-tips/"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3.xml"/><Relationship Id="rId3" Type="http://schemas.openxmlformats.org/officeDocument/2006/relationships/hyperlink" Target="https://www.workday.com/en-us/legal/universal-contract-terms-and-conditions/index.html?utm_source=chatgpt.com" TargetMode="External"/><Relationship Id="rId4" Type="http://schemas.openxmlformats.org/officeDocument/2006/relationships/hyperlink" Target="https://info.simplevms.com/library/common-misconceptions-about-implementing-a-vms?utm_source=chatgpt.com"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5.xml"/><Relationship Id="rId3" Type="http://schemas.openxmlformats.org/officeDocument/2006/relationships/hyperlink" Target="https://simplevms.com/" TargetMode="External"/><Relationship Id="rId4" Type="http://schemas.openxmlformats.org/officeDocument/2006/relationships/hyperlink" Target="https://simplevms.com/" TargetMode="External"/><Relationship Id="rId9" Type="http://schemas.openxmlformats.org/officeDocument/2006/relationships/hyperlink" Target="https://simplevms.com/terms-of-service/" TargetMode="External"/><Relationship Id="rId5" Type="http://schemas.openxmlformats.org/officeDocument/2006/relationships/hyperlink" Target="https://simplevms.com/" TargetMode="External"/><Relationship Id="rId6" Type="http://schemas.openxmlformats.org/officeDocument/2006/relationships/hyperlink" Target="https://simplevms.com/" TargetMode="External"/><Relationship Id="rId7" Type="http://schemas.openxmlformats.org/officeDocument/2006/relationships/hyperlink" Target="https://simplevms.com/" TargetMode="External"/><Relationship Id="rId8" Type="http://schemas.openxmlformats.org/officeDocument/2006/relationships/hyperlink" Target="https://simplevms.com/" TargetMode="External"/><Relationship Id="rId10" Type="http://schemas.openxmlformats.org/officeDocument/2006/relationships/hyperlink" Target="https://simplevms.com/terms-of-service/"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6.xml"/><Relationship Id="rId3" Type="http://schemas.openxmlformats.org/officeDocument/2006/relationships/hyperlink" Target="https://www.workday.com/en-gb/products/vndly-vms/overview.html" TargetMode="External"/><Relationship Id="rId4" Type="http://schemas.openxmlformats.org/officeDocument/2006/relationships/hyperlink" Target="https://www.workday.com/en-gb/products/vndly-vms/overview.html" TargetMode="External"/><Relationship Id="rId5" Type="http://schemas.openxmlformats.org/officeDocument/2006/relationships/hyperlink" Target="https://spendmatters.com/vendor-directory/vndly/" TargetMode="External"/><Relationship Id="rId6" Type="http://schemas.openxmlformats.org/officeDocument/2006/relationships/hyperlink" Target="https://spendmatters.com/vendor-directory/vndly/" TargetMode="External"/><Relationship Id="rId7" Type="http://schemas.openxmlformats.org/officeDocument/2006/relationships/hyperlink" Target="https://spendmatters.com/2020/10/28/vndly-vendor-analysis-part-2-swot-vndly-competitors-market-overview-tech-selection-tips/" TargetMode="External"/><Relationship Id="rId8" Type="http://schemas.openxmlformats.org/officeDocument/2006/relationships/hyperlink" Target="https://spendmatters.com/2020/10/28/vndly-vendor-analysis-part-2-swot-vndly-competitors-market-overview-tech-selection-tip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hyperlink" Target="https://simplevms.com/" TargetMode="External"/><Relationship Id="rId6" Type="http://schemas.openxmlformats.org/officeDocument/2006/relationships/hyperlink" Target="https://simplevms.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hyperlink" Target="https://blog.workday.com/en-gb/introducing-workday-vndly-one-workforce-working-together.html" TargetMode="External"/><Relationship Id="rId6" Type="http://schemas.openxmlformats.org/officeDocument/2006/relationships/hyperlink" Target="https://blog.workday.com/en-gb/introducing-workday-vndly-one-workforce-working-together.html" TargetMode="External"/><Relationship Id="rId7" Type="http://schemas.openxmlformats.org/officeDocument/2006/relationships/hyperlink" Target="https://blog.workday.com/en-gb/introducing-workday-vndly-one-workforce-working-together.html" TargetMode="External"/><Relationship Id="rId8" Type="http://schemas.openxmlformats.org/officeDocument/2006/relationships/hyperlink" Target="https://blog.workday.com/en-gb/introducing-workday-vndly-one-workforce-working-together.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hyperlink" Target="https://www.workday.com/en-us/products/vndly-vms/workday-vndly-roi.html" TargetMode="External"/><Relationship Id="rId5" Type="http://schemas.openxmlformats.org/officeDocument/2006/relationships/hyperlink" Target="https://www.workday.com/content/dam/web/en-us/documents/datasheets/workday-vndly-datasheet-vms.pdf" TargetMode="External"/><Relationship Id="rId6" Type="http://schemas.openxmlformats.org/officeDocument/2006/relationships/hyperlink" Target="https://www.workday.com/content/dam/web/en-us/documents/datasheets/workday-vndly-datasheet-vms.pdf" TargetMode="External"/><Relationship Id="rId7" Type="http://schemas.openxmlformats.org/officeDocument/2006/relationships/hyperlink" Target="https://investor.workday.com/2021-11-18-Workday-Announces-Intent-to-Acquire-VNDLY" TargetMode="External"/><Relationship Id="rId8" Type="http://schemas.openxmlformats.org/officeDocument/2006/relationships/hyperlink" Target="https://investor.workday.com/2021-11-18-Workday-Announces-Intent-to-Acquire-VNDLY" TargetMode="External"/><Relationship Id="rId10" Type="http://schemas.openxmlformats.org/officeDocument/2006/relationships/hyperlink" Target="https://www.workday.com/en-us/products/vndly-vms/workday-vndly-roi.html"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9"/>
          <p:cNvSpPr txBox="1"/>
          <p:nvPr>
            <p:ph type="title"/>
          </p:nvPr>
        </p:nvSpPr>
        <p:spPr>
          <a:xfrm>
            <a:off x="290826" y="1483350"/>
            <a:ext cx="7129800" cy="132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500"/>
              <a:buNone/>
            </a:pPr>
            <a:r>
              <a:rPr lang="en" sz="2600">
                <a:solidFill>
                  <a:srgbClr val="F8F8F8"/>
                </a:solidFill>
                <a:latin typeface="Arial"/>
                <a:ea typeface="Arial"/>
                <a:cs typeface="Arial"/>
                <a:sym typeface="Arial"/>
              </a:rPr>
              <a:t>Competitive Analysis of Simply </a:t>
            </a:r>
            <a:br>
              <a:rPr lang="en" sz="2600">
                <a:solidFill>
                  <a:srgbClr val="F8F8F8"/>
                </a:solidFill>
                <a:latin typeface="Arial"/>
                <a:ea typeface="Arial"/>
                <a:cs typeface="Arial"/>
                <a:sym typeface="Arial"/>
              </a:rPr>
            </a:br>
            <a:r>
              <a:rPr lang="en" sz="2600">
                <a:solidFill>
                  <a:srgbClr val="F8F8F8"/>
                </a:solidFill>
                <a:latin typeface="Arial"/>
                <a:ea typeface="Arial"/>
                <a:cs typeface="Arial"/>
                <a:sym typeface="Arial"/>
              </a:rPr>
              <a:t>VMS, Vndly, and </a:t>
            </a:r>
            <a:r>
              <a:rPr lang="en" sz="2600">
                <a:solidFill>
                  <a:srgbClr val="F8F8F8"/>
                </a:solidFill>
                <a:latin typeface="Arial"/>
                <a:ea typeface="Arial"/>
                <a:cs typeface="Arial"/>
                <a:sym typeface="Arial"/>
              </a:rPr>
              <a:t>Indeed Flex</a:t>
            </a:r>
            <a:endParaRPr sz="5100">
              <a:solidFill>
                <a:srgbClr val="F8F8F8"/>
              </a:solidFill>
            </a:endParaRPr>
          </a:p>
        </p:txBody>
      </p:sp>
      <p:sp>
        <p:nvSpPr>
          <p:cNvPr id="277" name="Google Shape;277;p39"/>
          <p:cNvSpPr txBox="1"/>
          <p:nvPr>
            <p:ph idx="1" type="body"/>
          </p:nvPr>
        </p:nvSpPr>
        <p:spPr>
          <a:xfrm>
            <a:off x="377482" y="3165440"/>
            <a:ext cx="4538700" cy="972000"/>
          </a:xfrm>
          <a:prstGeom prst="rect">
            <a:avLst/>
          </a:prstGeom>
          <a:noFill/>
          <a:ln>
            <a:noFill/>
          </a:ln>
        </p:spPr>
        <p:txBody>
          <a:bodyPr anchorCtr="0" anchor="t" bIns="0" lIns="0" spcFirstLastPara="1" rIns="0" wrap="square" tIns="0">
            <a:noAutofit/>
          </a:bodyPr>
          <a:lstStyle/>
          <a:p>
            <a:pPr indent="0" lvl="0" marL="139700" rtl="0" algn="l">
              <a:lnSpc>
                <a:spcPct val="115000"/>
              </a:lnSpc>
              <a:spcBef>
                <a:spcPts val="0"/>
              </a:spcBef>
              <a:spcAft>
                <a:spcPts val="0"/>
              </a:spcAft>
              <a:buSzPts val="1400"/>
              <a:buNone/>
            </a:pPr>
            <a:r>
              <a:rPr b="1" lang="en"/>
              <a:t>Competitor Analysis </a:t>
            </a:r>
            <a:endParaRPr b="1"/>
          </a:p>
          <a:p>
            <a:pPr indent="0" lvl="0" marL="139700" rtl="0" algn="l">
              <a:lnSpc>
                <a:spcPct val="115000"/>
              </a:lnSpc>
              <a:spcBef>
                <a:spcPts val="0"/>
              </a:spcBef>
              <a:spcAft>
                <a:spcPts val="0"/>
              </a:spcAft>
              <a:buSzPts val="1400"/>
              <a:buNone/>
            </a:pPr>
            <a:r>
              <a:rPr lang="en"/>
              <a:t> Enohor Igbeyi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8"/>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latin typeface="Plus Jakarta Sans"/>
                <a:ea typeface="Plus Jakarta Sans"/>
                <a:cs typeface="Plus Jakarta Sans"/>
                <a:sym typeface="Plus Jakarta Sans"/>
              </a:rPr>
              <a:t>Executive Summary</a:t>
            </a:r>
            <a:br>
              <a:rPr lang="en">
                <a:latin typeface="Plus Jakarta Sans"/>
                <a:ea typeface="Plus Jakarta Sans"/>
                <a:cs typeface="Plus Jakarta Sans"/>
                <a:sym typeface="Plus Jakarta Sans"/>
              </a:rPr>
            </a:br>
            <a:br>
              <a:rPr lang="en">
                <a:latin typeface="Plus Jakarta Sans"/>
                <a:ea typeface="Plus Jakarta Sans"/>
                <a:cs typeface="Plus Jakarta Sans"/>
                <a:sym typeface="Plus Jakarta Sans"/>
              </a:rPr>
            </a:br>
            <a:r>
              <a:rPr lang="en">
                <a:latin typeface="Plus Jakarta Sans"/>
                <a:ea typeface="Plus Jakarta Sans"/>
                <a:cs typeface="Plus Jakarta Sans"/>
                <a:sym typeface="Plus Jakarta Sans"/>
              </a:rPr>
              <a:t>Simply VMS, Vindly and Indeed Flex</a:t>
            </a:r>
            <a:endParaRPr>
              <a:latin typeface="Plus Jakarta Sans"/>
              <a:ea typeface="Plus Jakarta Sans"/>
              <a:cs typeface="Plus Jakarta Sans"/>
              <a:sym typeface="Plus Jakarta Sans"/>
            </a:endParaRPr>
          </a:p>
          <a:p>
            <a:pPr indent="0" lvl="0" marL="0" rtl="0" algn="ctr">
              <a:lnSpc>
                <a:spcPct val="100000"/>
              </a:lnSpc>
              <a:spcBef>
                <a:spcPts val="0"/>
              </a:spcBef>
              <a:spcAft>
                <a:spcPts val="0"/>
              </a:spcAft>
              <a:buClr>
                <a:schemeClr val="dk1"/>
              </a:buClr>
              <a:buSzPts val="1100"/>
              <a:buFont typeface="Arial"/>
              <a:buNone/>
            </a:pPr>
            <a:r>
              <a:t/>
            </a:r>
            <a:endParaRPr>
              <a:latin typeface="Plus Jakarta Sans"/>
              <a:ea typeface="Plus Jakarta Sans"/>
              <a:cs typeface="Plus Jakarta Sans"/>
              <a:sym typeface="Plus Jakarta Sans"/>
            </a:endParaRPr>
          </a:p>
        </p:txBody>
      </p:sp>
      <p:sp>
        <p:nvSpPr>
          <p:cNvPr id="355" name="Google Shape;355;p48"/>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9"/>
          <p:cNvSpPr txBox="1"/>
          <p:nvPr/>
        </p:nvSpPr>
        <p:spPr>
          <a:xfrm>
            <a:off x="99775" y="-63075"/>
            <a:ext cx="85608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b="1" lang="en" sz="1700">
                <a:solidFill>
                  <a:srgbClr val="DC00AA"/>
                </a:solidFill>
              </a:rPr>
              <a:t>Competitor Analysis Research Executive Summary </a:t>
            </a:r>
            <a:endParaRPr b="1" i="0" sz="1700" u="none" cap="none" strike="noStrike">
              <a:solidFill>
                <a:srgbClr val="DC00AA"/>
              </a:solidFill>
            </a:endParaRPr>
          </a:p>
        </p:txBody>
      </p:sp>
      <p:sp>
        <p:nvSpPr>
          <p:cNvPr id="361" name="Google Shape;361;p49"/>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362" name="Google Shape;362;p49"/>
          <p:cNvSpPr txBox="1"/>
          <p:nvPr/>
        </p:nvSpPr>
        <p:spPr>
          <a:xfrm>
            <a:off x="170550" y="365950"/>
            <a:ext cx="8802900" cy="99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t>This "Competitive Analysis of Simply VMS, Vndly, and Indeed Flex"report offers an in-depth comparison of three Vendor Management Systems (VMS) focusing on their capabilities, value propositions, user experience, AI integration, and pricing models. Each platform is evaluated based on its target users, interface design, integration features, and suitability for different business needs.</a:t>
            </a:r>
            <a:endParaRPr sz="1200"/>
          </a:p>
          <a:p>
            <a:pPr indent="0" lvl="0" marL="0" rtl="0" algn="l">
              <a:lnSpc>
                <a:spcPct val="115000"/>
              </a:lnSpc>
              <a:spcBef>
                <a:spcPts val="1200"/>
              </a:spcBef>
              <a:spcAft>
                <a:spcPts val="0"/>
              </a:spcAft>
              <a:buNone/>
            </a:pPr>
            <a:r>
              <a:t/>
            </a:r>
            <a:endParaRPr sz="1200"/>
          </a:p>
          <a:p>
            <a:pPr indent="0" lvl="0" marL="0" rtl="0" algn="l">
              <a:lnSpc>
                <a:spcPct val="115000"/>
              </a:lnSpc>
              <a:spcBef>
                <a:spcPts val="1200"/>
              </a:spcBef>
              <a:spcAft>
                <a:spcPts val="1200"/>
              </a:spcAft>
              <a:buNone/>
            </a:pPr>
            <a:r>
              <a:t/>
            </a:r>
            <a:endParaRPr sz="1200"/>
          </a:p>
        </p:txBody>
      </p:sp>
      <p:sp>
        <p:nvSpPr>
          <p:cNvPr id="363" name="Google Shape;363;p49"/>
          <p:cNvSpPr txBox="1"/>
          <p:nvPr/>
        </p:nvSpPr>
        <p:spPr>
          <a:xfrm>
            <a:off x="213450" y="1262250"/>
            <a:ext cx="8813100" cy="2886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t>Key Findings:</a:t>
            </a:r>
            <a:endParaRPr b="1" sz="1200"/>
          </a:p>
          <a:p>
            <a:pPr indent="-304800" lvl="0" marL="457200" rtl="0" algn="l">
              <a:lnSpc>
                <a:spcPct val="115000"/>
              </a:lnSpc>
              <a:spcBef>
                <a:spcPts val="1200"/>
              </a:spcBef>
              <a:spcAft>
                <a:spcPts val="0"/>
              </a:spcAft>
              <a:buSzPts val="1200"/>
              <a:buAutoNum type="arabicPeriod"/>
            </a:pPr>
            <a:r>
              <a:rPr b="1" lang="en" sz="1200"/>
              <a:t>Simply VMS</a:t>
            </a:r>
            <a:r>
              <a:rPr lang="en" sz="1200"/>
              <a:t>:</a:t>
            </a:r>
            <a:endParaRPr sz="1200"/>
          </a:p>
          <a:p>
            <a:pPr indent="-304800" lvl="1" marL="914400" rtl="0" algn="l">
              <a:lnSpc>
                <a:spcPct val="115000"/>
              </a:lnSpc>
              <a:spcBef>
                <a:spcPts val="0"/>
              </a:spcBef>
              <a:spcAft>
                <a:spcPts val="0"/>
              </a:spcAft>
              <a:buSzPts val="1200"/>
              <a:buChar char="○"/>
            </a:pPr>
            <a:r>
              <a:rPr b="1" lang="en" sz="1200"/>
              <a:t>User-Friendly, Cost-Effective</a:t>
            </a:r>
            <a:r>
              <a:rPr lang="en" sz="1200"/>
              <a:t>: Designed as a straightforward, budget-friendly solution with no direct cost to clients (vendor-funded).</a:t>
            </a:r>
            <a:endParaRPr sz="1200"/>
          </a:p>
          <a:p>
            <a:pPr indent="-304800" lvl="1" marL="914400" rtl="0" algn="l">
              <a:lnSpc>
                <a:spcPct val="115000"/>
              </a:lnSpc>
              <a:spcBef>
                <a:spcPts val="0"/>
              </a:spcBef>
              <a:spcAft>
                <a:spcPts val="0"/>
              </a:spcAft>
              <a:buSzPts val="1200"/>
              <a:buChar char="○"/>
            </a:pPr>
            <a:r>
              <a:rPr b="1" lang="en" sz="1200"/>
              <a:t>Strong Customization &amp; Reporting</a:t>
            </a:r>
            <a:r>
              <a:rPr lang="en" sz="1200"/>
              <a:t>: Offers customizable dashboards, timekeeping solutions, and over 100 reporting options, ideal for clients prioritizing ease of use and cost savings.</a:t>
            </a:r>
            <a:endParaRPr sz="1200"/>
          </a:p>
          <a:p>
            <a:pPr indent="-304800" lvl="1" marL="914400" rtl="0" algn="l">
              <a:lnSpc>
                <a:spcPct val="115000"/>
              </a:lnSpc>
              <a:spcBef>
                <a:spcPts val="0"/>
              </a:spcBef>
              <a:spcAft>
                <a:spcPts val="0"/>
              </a:spcAft>
              <a:buSzPts val="1200"/>
              <a:buChar char="○"/>
            </a:pPr>
            <a:r>
              <a:rPr b="1" lang="en" sz="1200"/>
              <a:t>Integration Flexibility</a:t>
            </a:r>
            <a:r>
              <a:rPr lang="en" sz="1200"/>
              <a:t>: Easily integrates with Applicant Tracking Systems (ATS) and payroll systems.</a:t>
            </a:r>
            <a:br>
              <a:rPr lang="en" sz="1200"/>
            </a:br>
            <a:endParaRPr sz="1200"/>
          </a:p>
          <a:p>
            <a:pPr indent="-304800" lvl="0" marL="457200" rtl="0" algn="l">
              <a:lnSpc>
                <a:spcPct val="115000"/>
              </a:lnSpc>
              <a:spcBef>
                <a:spcPts val="0"/>
              </a:spcBef>
              <a:spcAft>
                <a:spcPts val="0"/>
              </a:spcAft>
              <a:buSzPts val="1200"/>
              <a:buAutoNum type="arabicPeriod"/>
            </a:pPr>
            <a:r>
              <a:rPr b="1" lang="en" sz="1200"/>
              <a:t>Vndly (a Workday Company)</a:t>
            </a:r>
            <a:r>
              <a:rPr lang="en" sz="1200"/>
              <a:t>:</a:t>
            </a:r>
            <a:endParaRPr sz="1200"/>
          </a:p>
          <a:p>
            <a:pPr indent="-304800" lvl="1" marL="914400" rtl="0" algn="l">
              <a:lnSpc>
                <a:spcPct val="115000"/>
              </a:lnSpc>
              <a:spcBef>
                <a:spcPts val="0"/>
              </a:spcBef>
              <a:spcAft>
                <a:spcPts val="0"/>
              </a:spcAft>
              <a:buSzPts val="1200"/>
              <a:buChar char="○"/>
            </a:pPr>
            <a:r>
              <a:rPr b="1" lang="en" sz="1200"/>
              <a:t>Enterprise-Grade, Cloud-Native</a:t>
            </a:r>
            <a:r>
              <a:rPr lang="en" sz="1200"/>
              <a:t>: Built for large organizations with robust integration with Workday’s Human Capital Management system, providing a holistic view of the workforce.</a:t>
            </a:r>
            <a:endParaRPr sz="1200"/>
          </a:p>
          <a:p>
            <a:pPr indent="-304800" lvl="1" marL="914400" rtl="0" algn="l">
              <a:lnSpc>
                <a:spcPct val="115000"/>
              </a:lnSpc>
              <a:spcBef>
                <a:spcPts val="0"/>
              </a:spcBef>
              <a:spcAft>
                <a:spcPts val="0"/>
              </a:spcAft>
              <a:buSzPts val="1200"/>
              <a:buChar char="○"/>
            </a:pPr>
            <a:r>
              <a:rPr b="1" lang="en" sz="1200"/>
              <a:t>Advanced AI Capabilities</a:t>
            </a:r>
            <a:r>
              <a:rPr lang="en" sz="1200"/>
              <a:t>: Features predictive hiring and resource allocation using machine learning, supporting strategic workforce planning.</a:t>
            </a:r>
            <a:endParaRPr sz="1200"/>
          </a:p>
          <a:p>
            <a:pPr indent="-304800" lvl="1" marL="914400" rtl="0" algn="l">
              <a:lnSpc>
                <a:spcPct val="115000"/>
              </a:lnSpc>
              <a:spcBef>
                <a:spcPts val="0"/>
              </a:spcBef>
              <a:spcAft>
                <a:spcPts val="0"/>
              </a:spcAft>
              <a:buSzPts val="1200"/>
              <a:buChar char="○"/>
            </a:pPr>
            <a:r>
              <a:rPr b="1" lang="en" sz="1200"/>
              <a:t>Scalable &amp; Configurable</a:t>
            </a:r>
            <a:r>
              <a:rPr lang="en" sz="1200"/>
              <a:t>: Adaptable for growing businesses with customizable dashboards that offer real-time analytics and predictive insights.</a:t>
            </a:r>
            <a:endParaRPr sz="1200"/>
          </a:p>
          <a:p>
            <a:pPr indent="0" lvl="0" marL="0" rtl="0" algn="l">
              <a:spcBef>
                <a:spcPts val="1200"/>
              </a:spcBef>
              <a:spcAft>
                <a:spcPts val="0"/>
              </a:spcAft>
              <a:buNone/>
            </a:pPr>
            <a:r>
              <a:t/>
            </a:r>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0"/>
          <p:cNvSpPr txBox="1"/>
          <p:nvPr/>
        </p:nvSpPr>
        <p:spPr>
          <a:xfrm>
            <a:off x="181050" y="182600"/>
            <a:ext cx="8560800" cy="47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1700">
                <a:solidFill>
                  <a:srgbClr val="DC00AA"/>
                </a:solidFill>
              </a:rPr>
              <a:t>Competitor Analysis Research Executive Summary </a:t>
            </a:r>
            <a:endParaRPr b="1" sz="1700">
              <a:solidFill>
                <a:srgbClr val="DC00AA"/>
              </a:solidFill>
            </a:endParaRPr>
          </a:p>
          <a:p>
            <a:pPr indent="0" lvl="0" marL="0" marR="0" rtl="0" algn="l">
              <a:lnSpc>
                <a:spcPct val="100000"/>
              </a:lnSpc>
              <a:spcBef>
                <a:spcPts val="1200"/>
              </a:spcBef>
              <a:spcAft>
                <a:spcPts val="0"/>
              </a:spcAft>
              <a:buClr>
                <a:srgbClr val="000000"/>
              </a:buClr>
              <a:buSzPts val="1400"/>
              <a:buFont typeface="Arial"/>
              <a:buNone/>
            </a:pPr>
            <a:r>
              <a:t/>
            </a:r>
            <a:endParaRPr b="1" sz="1700">
              <a:solidFill>
                <a:srgbClr val="DC00AA"/>
              </a:solidFill>
            </a:endParaRPr>
          </a:p>
        </p:txBody>
      </p:sp>
      <p:sp>
        <p:nvSpPr>
          <p:cNvPr id="369" name="Google Shape;369;p50"/>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370" name="Google Shape;370;p50"/>
          <p:cNvSpPr txBox="1"/>
          <p:nvPr/>
        </p:nvSpPr>
        <p:spPr>
          <a:xfrm>
            <a:off x="237875" y="398300"/>
            <a:ext cx="8813100" cy="4023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b="1" lang="en" sz="1200"/>
              <a:t>3. Indeed Flex</a:t>
            </a:r>
            <a:r>
              <a:rPr lang="en" sz="1200"/>
              <a:t>:</a:t>
            </a:r>
            <a:endParaRPr sz="1200"/>
          </a:p>
          <a:p>
            <a:pPr indent="-304800" lvl="1" marL="914400" rtl="0" algn="l">
              <a:lnSpc>
                <a:spcPct val="150000"/>
              </a:lnSpc>
              <a:spcBef>
                <a:spcPts val="1200"/>
              </a:spcBef>
              <a:spcAft>
                <a:spcPts val="0"/>
              </a:spcAft>
              <a:buSzPts val="1200"/>
              <a:buChar char="○"/>
            </a:pPr>
            <a:r>
              <a:rPr b="1" lang="en" sz="1200"/>
              <a:t>Gig Economy Focused</a:t>
            </a:r>
            <a:r>
              <a:rPr lang="en" sz="1200"/>
              <a:t>: Tailored for high-turnover industries, focusing on short-term, shift-based roles with an accessible mobile app.</a:t>
            </a:r>
            <a:endParaRPr sz="1200"/>
          </a:p>
          <a:p>
            <a:pPr indent="-304800" lvl="1" marL="914400" rtl="0" algn="l">
              <a:lnSpc>
                <a:spcPct val="150000"/>
              </a:lnSpc>
              <a:spcBef>
                <a:spcPts val="0"/>
              </a:spcBef>
              <a:spcAft>
                <a:spcPts val="0"/>
              </a:spcAft>
              <a:buSzPts val="1200"/>
              <a:buChar char="○"/>
            </a:pPr>
            <a:r>
              <a:rPr b="1" lang="en" sz="1200"/>
              <a:t>On-Demand Staffing</a:t>
            </a:r>
            <a:r>
              <a:rPr lang="en" sz="1200"/>
              <a:t>: Emphasizes rapid shift matching using AI-driven talent matching for quick placements, ideal for retail and hospitality.</a:t>
            </a:r>
            <a:endParaRPr sz="1200"/>
          </a:p>
          <a:p>
            <a:pPr indent="-304800" lvl="1" marL="914400" rtl="0" algn="l">
              <a:lnSpc>
                <a:spcPct val="150000"/>
              </a:lnSpc>
              <a:spcBef>
                <a:spcPts val="0"/>
              </a:spcBef>
              <a:spcAft>
                <a:spcPts val="0"/>
              </a:spcAft>
              <a:buSzPts val="1200"/>
              <a:buChar char="○"/>
            </a:pPr>
            <a:r>
              <a:rPr b="1" lang="en" sz="1200"/>
              <a:t>Transparent Pricing</a:t>
            </a:r>
            <a:r>
              <a:rPr lang="en" sz="1200"/>
              <a:t>: Operates on an hourly markup without additional setup fees, providing a clear and straightforward pricing structure.</a:t>
            </a:r>
            <a:endParaRPr b="1" sz="1200"/>
          </a:p>
          <a:p>
            <a:pPr indent="0" lvl="0" marL="0" rtl="0" algn="l">
              <a:lnSpc>
                <a:spcPct val="150000"/>
              </a:lnSpc>
              <a:spcBef>
                <a:spcPts val="1200"/>
              </a:spcBef>
              <a:spcAft>
                <a:spcPts val="0"/>
              </a:spcAft>
              <a:buNone/>
            </a:pPr>
            <a:r>
              <a:rPr b="1" lang="en" sz="1200">
                <a:solidFill>
                  <a:srgbClr val="0000FF"/>
                </a:solidFill>
              </a:rPr>
              <a:t>Good to know.</a:t>
            </a:r>
            <a:endParaRPr sz="1200">
              <a:solidFill>
                <a:srgbClr val="0000FF"/>
              </a:solidFill>
            </a:endParaRPr>
          </a:p>
          <a:p>
            <a:pPr indent="-304800" lvl="0" marL="457200" rtl="0" algn="l">
              <a:lnSpc>
                <a:spcPct val="150000"/>
              </a:lnSpc>
              <a:spcBef>
                <a:spcPts val="1200"/>
              </a:spcBef>
              <a:spcAft>
                <a:spcPts val="0"/>
              </a:spcAft>
              <a:buSzPts val="1200"/>
              <a:buChar char="●"/>
            </a:pPr>
            <a:r>
              <a:rPr b="1" lang="en" sz="1200"/>
              <a:t>For Larger Enterprises</a:t>
            </a:r>
            <a:r>
              <a:rPr lang="en" sz="1200"/>
              <a:t>: Vndly is recommended for its comprehensive, enterprise-level solutions, particularly for organisations needing deep integration with existing HR systems and robust analytics.</a:t>
            </a:r>
            <a:endParaRPr sz="1200"/>
          </a:p>
          <a:p>
            <a:pPr indent="-304800" lvl="0" marL="457200" rtl="0" algn="l">
              <a:lnSpc>
                <a:spcPct val="150000"/>
              </a:lnSpc>
              <a:spcBef>
                <a:spcPts val="0"/>
              </a:spcBef>
              <a:spcAft>
                <a:spcPts val="0"/>
              </a:spcAft>
              <a:buSzPts val="1200"/>
              <a:buChar char="●"/>
            </a:pPr>
            <a:r>
              <a:rPr b="1" lang="en" sz="1200"/>
              <a:t>For Small to Medium Businesses Seeking Cost-Effective Options</a:t>
            </a:r>
            <a:r>
              <a:rPr lang="en" sz="1200"/>
              <a:t>: Simply VMS provides a practical, user-friendly platform with low operational costs and essential reporting features.</a:t>
            </a:r>
            <a:endParaRPr sz="1200"/>
          </a:p>
          <a:p>
            <a:pPr indent="-304800" lvl="0" marL="457200" rtl="0" algn="l">
              <a:lnSpc>
                <a:spcPct val="150000"/>
              </a:lnSpc>
              <a:spcBef>
                <a:spcPts val="0"/>
              </a:spcBef>
              <a:spcAft>
                <a:spcPts val="0"/>
              </a:spcAft>
              <a:buSzPts val="1200"/>
              <a:buChar char="●"/>
            </a:pPr>
            <a:r>
              <a:rPr b="1" lang="en" sz="1200"/>
              <a:t>For Fast-Paced, High-Turnover Industries</a:t>
            </a:r>
            <a:r>
              <a:rPr lang="en" sz="1200"/>
              <a:t>: Indeed Flex’s agile staffing model and mobile-first approach make it ideal for sectors requiring immediate, flexible staffing.</a:t>
            </a:r>
            <a:endParaRPr sz="1200"/>
          </a:p>
          <a:p>
            <a:pPr indent="0" lvl="0" marL="0" rtl="0" algn="l">
              <a:spcBef>
                <a:spcPts val="1200"/>
              </a:spcBef>
              <a:spcAft>
                <a:spcPts val="0"/>
              </a:spcAft>
              <a:buNone/>
            </a:pPr>
            <a:r>
              <a:t/>
            </a:r>
            <a:endParaRPr b="1"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1"/>
          <p:cNvSpPr txBox="1"/>
          <p:nvPr/>
        </p:nvSpPr>
        <p:spPr>
          <a:xfrm>
            <a:off x="181050" y="182600"/>
            <a:ext cx="8869800" cy="47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b="1" lang="en">
                <a:solidFill>
                  <a:srgbClr val="3C78D8"/>
                </a:solidFill>
              </a:rPr>
              <a:t>What can </a:t>
            </a:r>
            <a:r>
              <a:rPr b="1" lang="en">
                <a:solidFill>
                  <a:srgbClr val="3C78D8"/>
                </a:solidFill>
              </a:rPr>
              <a:t>Indeed Flex</a:t>
            </a:r>
            <a:r>
              <a:rPr b="1" lang="en">
                <a:solidFill>
                  <a:srgbClr val="3C78D8"/>
                </a:solidFill>
              </a:rPr>
              <a:t> emulate to enhance its appeal by adapting the some positive selling points from Vndly and Simply VMS:</a:t>
            </a:r>
            <a:endParaRPr b="1">
              <a:solidFill>
                <a:srgbClr val="DC00AA"/>
              </a:solidFill>
            </a:endParaRPr>
          </a:p>
        </p:txBody>
      </p:sp>
      <p:sp>
        <p:nvSpPr>
          <p:cNvPr id="376" name="Google Shape;376;p51"/>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377" name="Google Shape;377;p51"/>
          <p:cNvSpPr txBox="1"/>
          <p:nvPr/>
        </p:nvSpPr>
        <p:spPr>
          <a:xfrm>
            <a:off x="237875" y="779300"/>
            <a:ext cx="8813100" cy="40236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1200"/>
              </a:spcBef>
              <a:spcAft>
                <a:spcPts val="0"/>
              </a:spcAft>
              <a:buSzPts val="1300"/>
              <a:buAutoNum type="arabicPeriod"/>
            </a:pPr>
            <a:r>
              <a:rPr b="1" lang="en" sz="1300"/>
              <a:t>Enhanced Reporting and Customization (from Simply VMS and Vndly)</a:t>
            </a:r>
            <a:r>
              <a:rPr lang="en" sz="1300"/>
              <a:t>:</a:t>
            </a:r>
            <a:endParaRPr sz="1300"/>
          </a:p>
          <a:p>
            <a:pPr indent="-311150" lvl="1" marL="914400" rtl="0" algn="l">
              <a:lnSpc>
                <a:spcPct val="115000"/>
              </a:lnSpc>
              <a:spcBef>
                <a:spcPts val="0"/>
              </a:spcBef>
              <a:spcAft>
                <a:spcPts val="0"/>
              </a:spcAft>
              <a:buSzPts val="1300"/>
              <a:buChar char="○"/>
            </a:pPr>
            <a:r>
              <a:rPr b="1" lang="en" sz="1300"/>
              <a:t>Detailed Reporting Features</a:t>
            </a:r>
            <a:r>
              <a:rPr lang="en" sz="1300"/>
              <a:t>: Adopting Simply VMS's approach to customizable reporting with over 100 report types could provide Indeed Flex users with deeper insights into workforce metrics, labour costs, and performance data. Enhanced reporting can support better decision-making and workforce planning.</a:t>
            </a:r>
            <a:br>
              <a:rPr lang="en" sz="1300"/>
            </a:br>
            <a:endParaRPr sz="1300"/>
          </a:p>
          <a:p>
            <a:pPr indent="-311150" lvl="1" marL="914400" rtl="0" algn="l">
              <a:lnSpc>
                <a:spcPct val="115000"/>
              </a:lnSpc>
              <a:spcBef>
                <a:spcPts val="0"/>
              </a:spcBef>
              <a:spcAft>
                <a:spcPts val="0"/>
              </a:spcAft>
              <a:buSzPts val="1300"/>
              <a:buChar char="○"/>
            </a:pPr>
            <a:r>
              <a:rPr b="1" lang="en" sz="1300"/>
              <a:t>Predictive and Real-Time Analytics</a:t>
            </a:r>
            <a:r>
              <a:rPr lang="en" sz="1300"/>
              <a:t>: Borrowing Vndly’s real-time analytics and predictive insights could add value for employers by helping anticipate staffing needs and optimising shift scheduling in advance.</a:t>
            </a:r>
            <a:br>
              <a:rPr lang="en" sz="1300"/>
            </a:br>
            <a:br>
              <a:rPr lang="en" sz="1300"/>
            </a:br>
            <a:endParaRPr sz="1300"/>
          </a:p>
          <a:p>
            <a:pPr indent="-311150" lvl="0" marL="457200" rtl="0" algn="l">
              <a:lnSpc>
                <a:spcPct val="115000"/>
              </a:lnSpc>
              <a:spcBef>
                <a:spcPts val="0"/>
              </a:spcBef>
              <a:spcAft>
                <a:spcPts val="0"/>
              </a:spcAft>
              <a:buSzPts val="1300"/>
              <a:buAutoNum type="arabicPeriod"/>
            </a:pPr>
            <a:r>
              <a:rPr b="1" lang="en" sz="1300"/>
              <a:t>Scalability and Enterprise Integration (from Vndly)</a:t>
            </a:r>
            <a:r>
              <a:rPr lang="en" sz="1300"/>
              <a:t>:</a:t>
            </a:r>
            <a:endParaRPr sz="1300"/>
          </a:p>
          <a:p>
            <a:pPr indent="-311150" lvl="1" marL="914400" rtl="0" algn="l">
              <a:lnSpc>
                <a:spcPct val="115000"/>
              </a:lnSpc>
              <a:spcBef>
                <a:spcPts val="0"/>
              </a:spcBef>
              <a:spcAft>
                <a:spcPts val="0"/>
              </a:spcAft>
              <a:buSzPts val="1300"/>
              <a:buChar char="○"/>
            </a:pPr>
            <a:r>
              <a:rPr b="1" lang="en" sz="1300"/>
              <a:t>Seamless Integration with HR Systems</a:t>
            </a:r>
            <a:r>
              <a:rPr lang="en" sz="1300"/>
              <a:t>: By aligning with popular HR systems like Workday or other major HCM platforms, Indeed Flex could support companies seeking a more unified workforce management experience, which is particularly valuable for larger clients.</a:t>
            </a:r>
            <a:br>
              <a:rPr lang="en" sz="1300"/>
            </a:br>
            <a:endParaRPr sz="1300"/>
          </a:p>
          <a:p>
            <a:pPr indent="-311150" lvl="1" marL="914400" rtl="0" algn="l">
              <a:lnSpc>
                <a:spcPct val="115000"/>
              </a:lnSpc>
              <a:spcBef>
                <a:spcPts val="0"/>
              </a:spcBef>
              <a:spcAft>
                <a:spcPts val="0"/>
              </a:spcAft>
              <a:buSzPts val="1300"/>
              <a:buChar char="○"/>
            </a:pPr>
            <a:r>
              <a:rPr b="1" lang="en" sz="1300"/>
              <a:t>Scalability for Growth</a:t>
            </a:r>
            <a:r>
              <a:rPr lang="en" sz="1300"/>
              <a:t>: Vndly’s cloud-native, scalable design is a strong selling point for enterprises. Indeed Flex could benefit from promoting its adaptability to business expansion, helping it cater to both small businesses and large organisations as their needs grow.</a:t>
            </a:r>
            <a:endParaRPr sz="1300"/>
          </a:p>
          <a:p>
            <a:pPr indent="0" lvl="0" marL="0" rtl="0" algn="l">
              <a:spcBef>
                <a:spcPts val="1200"/>
              </a:spcBef>
              <a:spcAft>
                <a:spcPts val="0"/>
              </a:spcAft>
              <a:buNone/>
            </a:pPr>
            <a:r>
              <a:t/>
            </a:r>
            <a:endParaRPr b="1" sz="1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2"/>
          <p:cNvSpPr txBox="1"/>
          <p:nvPr/>
        </p:nvSpPr>
        <p:spPr>
          <a:xfrm>
            <a:off x="181050" y="182600"/>
            <a:ext cx="8869800" cy="47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b="1" lang="en">
                <a:solidFill>
                  <a:srgbClr val="3C78D8"/>
                </a:solidFill>
              </a:rPr>
              <a:t>What can Indeed Flex emulate to enhance its appeal by adapting the some positive selling points from Vndly and Simply VMS:</a:t>
            </a:r>
            <a:endParaRPr b="1">
              <a:solidFill>
                <a:srgbClr val="DC00AA"/>
              </a:solidFill>
            </a:endParaRPr>
          </a:p>
        </p:txBody>
      </p:sp>
      <p:sp>
        <p:nvSpPr>
          <p:cNvPr id="383" name="Google Shape;383;p52"/>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384" name="Google Shape;384;p52"/>
          <p:cNvSpPr txBox="1"/>
          <p:nvPr/>
        </p:nvSpPr>
        <p:spPr>
          <a:xfrm>
            <a:off x="237875" y="779300"/>
            <a:ext cx="8813100" cy="402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300"/>
              <a:t>3. Transparency in Billing and Cost-Effectiveness (from Simply VMS)</a:t>
            </a:r>
            <a:r>
              <a:rPr lang="en" sz="1300"/>
              <a:t>:</a:t>
            </a:r>
            <a:endParaRPr sz="1300"/>
          </a:p>
          <a:p>
            <a:pPr indent="-311150" lvl="1" marL="914400" rtl="0" algn="l">
              <a:lnSpc>
                <a:spcPct val="115000"/>
              </a:lnSpc>
              <a:spcBef>
                <a:spcPts val="1200"/>
              </a:spcBef>
              <a:spcAft>
                <a:spcPts val="0"/>
              </a:spcAft>
              <a:buSzPts val="1300"/>
              <a:buChar char="○"/>
            </a:pPr>
            <a:r>
              <a:rPr b="1" lang="en" sz="1300"/>
              <a:t>Cost-Efficiency</a:t>
            </a:r>
            <a:r>
              <a:rPr lang="en" sz="1300"/>
              <a:t>: Adapting Simply VMS’s vendor-funded, low-cost model or offering alternative cost structures could make Indeed Flex even more attractive to budget-conscious clients.</a:t>
            </a:r>
            <a:br>
              <a:rPr lang="en" sz="1300"/>
            </a:br>
            <a:endParaRPr sz="1300"/>
          </a:p>
          <a:p>
            <a:pPr indent="-311150" lvl="1" marL="914400" rtl="0" algn="l">
              <a:lnSpc>
                <a:spcPct val="115000"/>
              </a:lnSpc>
              <a:spcBef>
                <a:spcPts val="0"/>
              </a:spcBef>
              <a:spcAft>
                <a:spcPts val="0"/>
              </a:spcAft>
              <a:buSzPts val="1300"/>
              <a:buChar char="○"/>
            </a:pPr>
            <a:r>
              <a:rPr b="1" lang="en" sz="1300"/>
              <a:t>Streamlined Invoicing and Billing</a:t>
            </a:r>
            <a:r>
              <a:rPr lang="en" sz="1300"/>
              <a:t>: Similar to Simply VMS’s consolidated billing process, implementing a simplified, customizable invoicing system could reduce administrative burdens and enhance financial oversight for Indeed Flex clients.</a:t>
            </a:r>
            <a:endParaRPr sz="1300"/>
          </a:p>
          <a:p>
            <a:pPr indent="0" lvl="0" marL="0" rtl="0" algn="l">
              <a:lnSpc>
                <a:spcPct val="115000"/>
              </a:lnSpc>
              <a:spcBef>
                <a:spcPts val="1200"/>
              </a:spcBef>
              <a:spcAft>
                <a:spcPts val="0"/>
              </a:spcAft>
              <a:buNone/>
            </a:pPr>
            <a:r>
              <a:rPr b="1" lang="en" sz="1300"/>
              <a:t>4. AI-Enhanced Workforce Planning and Matching (from Vndly)</a:t>
            </a:r>
            <a:r>
              <a:rPr lang="en" sz="1300"/>
              <a:t>:</a:t>
            </a:r>
            <a:endParaRPr sz="1300"/>
          </a:p>
          <a:p>
            <a:pPr indent="-311150" lvl="1" marL="914400" rtl="0" algn="l">
              <a:lnSpc>
                <a:spcPct val="115000"/>
              </a:lnSpc>
              <a:spcBef>
                <a:spcPts val="1200"/>
              </a:spcBef>
              <a:spcAft>
                <a:spcPts val="0"/>
              </a:spcAft>
              <a:buSzPts val="1300"/>
              <a:buChar char="○"/>
            </a:pPr>
            <a:r>
              <a:rPr b="1" lang="en" sz="1300"/>
              <a:t>AI for Predictive Hiring</a:t>
            </a:r>
            <a:r>
              <a:rPr lang="en" sz="1300"/>
              <a:t>: Incorporating Vndly’s AI-driven predictive hiring capabilities would allow Indeed Flex to optimize shift allocation based on demand forecasts, ensuring companies have the right talent when needed.</a:t>
            </a:r>
            <a:br>
              <a:rPr lang="en" sz="1300"/>
            </a:br>
            <a:endParaRPr sz="1300"/>
          </a:p>
          <a:p>
            <a:pPr indent="-311150" lvl="1" marL="914400" rtl="0" algn="l">
              <a:lnSpc>
                <a:spcPct val="115000"/>
              </a:lnSpc>
              <a:spcBef>
                <a:spcPts val="0"/>
              </a:spcBef>
              <a:spcAft>
                <a:spcPts val="0"/>
              </a:spcAft>
              <a:buSzPts val="1300"/>
              <a:buChar char="○"/>
            </a:pPr>
            <a:r>
              <a:rPr b="1" lang="en" sz="1300"/>
              <a:t>Enhanced Talent Matching</a:t>
            </a:r>
            <a:r>
              <a:rPr lang="en" sz="1300"/>
              <a:t>: Indeed Flex already focuses on AI-driven matching but could further leverage machine learning to recommend optimal shifts based on worker history and preferences, improving match quality and employee satisfaction.</a:t>
            </a:r>
            <a:endParaRPr sz="1300"/>
          </a:p>
          <a:p>
            <a:pPr indent="0" lvl="0" marL="0" rtl="0" algn="l">
              <a:spcBef>
                <a:spcPts val="1200"/>
              </a:spcBef>
              <a:spcAft>
                <a:spcPts val="0"/>
              </a:spcAft>
              <a:buNone/>
            </a:pPr>
            <a:r>
              <a:t/>
            </a:r>
            <a:endParaRPr b="1" sz="13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3"/>
          <p:cNvSpPr txBox="1"/>
          <p:nvPr/>
        </p:nvSpPr>
        <p:spPr>
          <a:xfrm>
            <a:off x="181050" y="182600"/>
            <a:ext cx="8869800" cy="478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b="1" lang="en">
                <a:solidFill>
                  <a:srgbClr val="3C78D8"/>
                </a:solidFill>
              </a:rPr>
              <a:t>What can Indeed Flex emulate to enhance its appeal by adapting the some positive selling points from Vndly and Simply VMS:</a:t>
            </a:r>
            <a:endParaRPr b="1">
              <a:solidFill>
                <a:srgbClr val="DC00AA"/>
              </a:solidFill>
            </a:endParaRPr>
          </a:p>
        </p:txBody>
      </p:sp>
      <p:sp>
        <p:nvSpPr>
          <p:cNvPr id="390" name="Google Shape;390;p53"/>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391" name="Google Shape;391;p53"/>
          <p:cNvSpPr txBox="1"/>
          <p:nvPr/>
        </p:nvSpPr>
        <p:spPr>
          <a:xfrm>
            <a:off x="237875" y="779300"/>
            <a:ext cx="8813100" cy="402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300"/>
              <a:t>5. Improved User Interface and Customizable Dashboards (from Simply VMS and Vndly)</a:t>
            </a:r>
            <a:r>
              <a:rPr lang="en" sz="1300"/>
              <a:t>:</a:t>
            </a:r>
            <a:endParaRPr sz="1300"/>
          </a:p>
          <a:p>
            <a:pPr indent="-311150" lvl="1" marL="914400" rtl="0" algn="l">
              <a:lnSpc>
                <a:spcPct val="115000"/>
              </a:lnSpc>
              <a:spcBef>
                <a:spcPts val="1200"/>
              </a:spcBef>
              <a:spcAft>
                <a:spcPts val="0"/>
              </a:spcAft>
              <a:buSzPts val="1300"/>
              <a:buChar char="○"/>
            </a:pPr>
            <a:r>
              <a:rPr b="1" lang="en" sz="1300"/>
              <a:t>Customizable Dashboards</a:t>
            </a:r>
            <a:r>
              <a:rPr lang="en" sz="1300"/>
              <a:t>: Providing dashboard customization options, as seen in both Vndly and Simply VMS, could allow managers to focus on key metrics, such as shift fulfillment rates or worker availability, enhancing the usability of Indeed Flex’s platform.</a:t>
            </a:r>
            <a:br>
              <a:rPr lang="en" sz="1300"/>
            </a:br>
            <a:endParaRPr sz="1300"/>
          </a:p>
          <a:p>
            <a:pPr indent="-311150" lvl="1" marL="914400" rtl="0" algn="l">
              <a:lnSpc>
                <a:spcPct val="115000"/>
              </a:lnSpc>
              <a:spcBef>
                <a:spcPts val="0"/>
              </a:spcBef>
              <a:spcAft>
                <a:spcPts val="0"/>
              </a:spcAft>
              <a:buSzPts val="1300"/>
              <a:buChar char="○"/>
            </a:pPr>
            <a:r>
              <a:rPr b="1" lang="en" sz="1300"/>
              <a:t>Real-Time Data Visualization</a:t>
            </a:r>
            <a:r>
              <a:rPr lang="en" sz="1300"/>
              <a:t>: Vndly’s visually engaging, real-time dashboards could help Indeed Flex present shift metrics and workforce data in a more accessible format, aiding quick decision-making in high-turnover environments.</a:t>
            </a:r>
            <a:endParaRPr b="1" sz="1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4"/>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 sz="2200">
                <a:solidFill>
                  <a:srgbClr val="F8F8F8"/>
                </a:solidFill>
                <a:latin typeface="Arial"/>
                <a:ea typeface="Arial"/>
                <a:cs typeface="Arial"/>
                <a:sym typeface="Arial"/>
              </a:rPr>
              <a:t>User Interface (UI) and User Experience (UX) Analysis</a:t>
            </a:r>
            <a:br>
              <a:rPr lang="en" sz="2200">
                <a:solidFill>
                  <a:srgbClr val="F8F8F8"/>
                </a:solidFill>
                <a:latin typeface="Arial"/>
                <a:ea typeface="Arial"/>
                <a:cs typeface="Arial"/>
                <a:sym typeface="Arial"/>
              </a:rPr>
            </a:br>
            <a:br>
              <a:rPr lang="en" sz="2200">
                <a:solidFill>
                  <a:srgbClr val="F8F8F8"/>
                </a:solidFill>
                <a:latin typeface="Arial"/>
                <a:ea typeface="Arial"/>
                <a:cs typeface="Arial"/>
                <a:sym typeface="Arial"/>
              </a:rPr>
            </a:br>
            <a:r>
              <a:rPr lang="en" sz="2200">
                <a:solidFill>
                  <a:srgbClr val="F8F8F8"/>
                </a:solidFill>
                <a:latin typeface="Arial"/>
                <a:ea typeface="Arial"/>
                <a:cs typeface="Arial"/>
                <a:sym typeface="Arial"/>
              </a:rPr>
              <a:t>             Simply VMS, VNDLY, and Indeed Flex</a:t>
            </a:r>
            <a:endParaRPr sz="2200">
              <a:solidFill>
                <a:srgbClr val="F8F8F8"/>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2200">
              <a:solidFill>
                <a:srgbClr val="F8F8F8"/>
              </a:solidFill>
              <a:latin typeface="Plus Jakarta Sans"/>
              <a:ea typeface="Plus Jakarta Sans"/>
              <a:cs typeface="Plus Jakarta Sans"/>
              <a:sym typeface="Plus Jakarta Sans"/>
            </a:endParaRPr>
          </a:p>
        </p:txBody>
      </p:sp>
      <p:sp>
        <p:nvSpPr>
          <p:cNvPr id="397" name="Google Shape;397;p54"/>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5"/>
          <p:cNvSpPr txBox="1"/>
          <p:nvPr/>
        </p:nvSpPr>
        <p:spPr>
          <a:xfrm>
            <a:off x="333550" y="140225"/>
            <a:ext cx="85608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1700">
                <a:solidFill>
                  <a:srgbClr val="DC00AA"/>
                </a:solidFill>
              </a:rPr>
              <a:t>User Interface (UI) and User Experience (UX) Analysis: Simply VMS, VNDLY, and Indeed Flex</a:t>
            </a:r>
            <a:endParaRPr b="1" i="0" sz="1700" u="none" cap="none" strike="noStrike">
              <a:solidFill>
                <a:srgbClr val="DC00AA"/>
              </a:solidFill>
            </a:endParaRPr>
          </a:p>
        </p:txBody>
      </p:sp>
      <p:sp>
        <p:nvSpPr>
          <p:cNvPr id="403" name="Google Shape;403;p55"/>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04" name="Google Shape;404;p55"/>
          <p:cNvSpPr txBox="1"/>
          <p:nvPr/>
        </p:nvSpPr>
        <p:spPr>
          <a:xfrm>
            <a:off x="241650" y="239175"/>
            <a:ext cx="8660700" cy="3810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t/>
            </a:r>
            <a:endParaRPr/>
          </a:p>
          <a:p>
            <a:pPr indent="-317500" lvl="0" marL="457200" rtl="0" algn="l">
              <a:lnSpc>
                <a:spcPct val="150000"/>
              </a:lnSpc>
              <a:spcBef>
                <a:spcPts val="1000"/>
              </a:spcBef>
              <a:spcAft>
                <a:spcPts val="0"/>
              </a:spcAft>
              <a:buSzPts val="1400"/>
              <a:buChar char="●"/>
            </a:pPr>
            <a:r>
              <a:rPr lang="en"/>
              <a:t>For a simpler system, Simply VMS has a web-based interface where users can perform functions such as job listing, candidate management, and labor expenses.</a:t>
            </a:r>
            <a:endParaRPr/>
          </a:p>
          <a:p>
            <a:pPr indent="-317500" lvl="0" marL="457200" rtl="0" algn="l">
              <a:lnSpc>
                <a:spcPct val="150000"/>
              </a:lnSpc>
              <a:spcBef>
                <a:spcPts val="0"/>
              </a:spcBef>
              <a:spcAft>
                <a:spcPts val="0"/>
              </a:spcAft>
              <a:buSzPts val="1400"/>
              <a:buChar char="●"/>
            </a:pPr>
            <a:r>
              <a:rPr lang="en"/>
              <a:t>Its design is driven by functionality, allowing users to log in and efficiently manage different aspects of the program using deep-dive dashboards.</a:t>
            </a:r>
            <a:endParaRPr/>
          </a:p>
          <a:p>
            <a:pPr indent="-317500" lvl="0" marL="457200" rtl="0" algn="l">
              <a:lnSpc>
                <a:spcPct val="150000"/>
              </a:lnSpc>
              <a:spcBef>
                <a:spcPts val="0"/>
              </a:spcBef>
              <a:spcAft>
                <a:spcPts val="0"/>
              </a:spcAft>
              <a:buSzPts val="1400"/>
              <a:buChar char="●"/>
            </a:pPr>
            <a:r>
              <a:rPr lang="en"/>
              <a:t>Vndly has a visually contemporary UI dedicated to workforce observation and data incorporation with real-time boards that help users in strategic workforce planning.</a:t>
            </a:r>
            <a:endParaRPr u="sng">
              <a:solidFill>
                <a:schemeClr val="hlink"/>
              </a:solidFill>
            </a:endParaRPr>
          </a:p>
          <a:p>
            <a:pPr indent="-317500" lvl="0" marL="457200" rtl="0" algn="l">
              <a:lnSpc>
                <a:spcPct val="150000"/>
              </a:lnSpc>
              <a:spcBef>
                <a:spcPts val="0"/>
              </a:spcBef>
              <a:spcAft>
                <a:spcPts val="0"/>
              </a:spcAft>
              <a:buSzPts val="1400"/>
              <a:buChar char="●"/>
            </a:pPr>
            <a:r>
              <a:rPr lang="en"/>
              <a:t>IndeedFlex is targeted toward gig workers and managers and focuses on real-time status updates and quick shift bookings, which is useful for companies where turnover is high, such as retail or hospitality​.</a:t>
            </a:r>
            <a:r>
              <a:rPr lang="en">
                <a:uFill>
                  <a:noFill/>
                </a:uFill>
                <a:hlinkClick r:id="rId3"/>
              </a:rPr>
              <a:t> </a:t>
            </a:r>
            <a:endParaRPr u="sng">
              <a:solidFill>
                <a:schemeClr val="hlink"/>
              </a:solidFill>
            </a:endParaRPr>
          </a:p>
          <a:p>
            <a:pPr indent="-317500" lvl="0" marL="457200" rtl="0" algn="l">
              <a:lnSpc>
                <a:spcPct val="150000"/>
              </a:lnSpc>
              <a:spcBef>
                <a:spcPts val="0"/>
              </a:spcBef>
              <a:spcAft>
                <a:spcPts val="0"/>
              </a:spcAft>
              <a:buSzPts val="1400"/>
              <a:buChar char="●"/>
            </a:pPr>
            <a:r>
              <a:rPr lang="en" u="sng">
                <a:solidFill>
                  <a:schemeClr val="hlink"/>
                </a:solidFill>
                <a:hlinkClick r:id="rId4"/>
              </a:rPr>
              <a:t>(Simply VMS)</a:t>
            </a:r>
            <a:r>
              <a:rPr lang="en"/>
              <a:t> |</a:t>
            </a:r>
            <a:r>
              <a:rPr lang="en">
                <a:uFill>
                  <a:noFill/>
                </a:uFill>
                <a:hlinkClick r:id="rId5"/>
              </a:rPr>
              <a:t> </a:t>
            </a:r>
            <a:r>
              <a:rPr lang="en" u="sng">
                <a:solidFill>
                  <a:schemeClr val="hlink"/>
                </a:solidFill>
                <a:hlinkClick r:id="rId6"/>
              </a:rPr>
              <a:t>(Vndly)</a:t>
            </a:r>
            <a:r>
              <a:rPr lang="en"/>
              <a:t> offer detailed and flexible dashboards to accommodate the extensive personnel management, different from IndeedFlex short-term recruitment tool with less complex interface. </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6"/>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10" name="Google Shape;410;p56"/>
          <p:cNvSpPr txBox="1"/>
          <p:nvPr/>
        </p:nvSpPr>
        <p:spPr>
          <a:xfrm>
            <a:off x="5216650" y="1146725"/>
            <a:ext cx="36030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latin typeface="Plus Jakarta Sans"/>
              <a:ea typeface="Plus Jakarta Sans"/>
              <a:cs typeface="Plus Jakarta Sans"/>
              <a:sym typeface="Plus Jakarta Sans"/>
            </a:endParaRPr>
          </a:p>
        </p:txBody>
      </p:sp>
      <p:sp>
        <p:nvSpPr>
          <p:cNvPr id="411" name="Google Shape;411;p56"/>
          <p:cNvSpPr txBox="1"/>
          <p:nvPr/>
        </p:nvSpPr>
        <p:spPr>
          <a:xfrm>
            <a:off x="284100" y="1146725"/>
            <a:ext cx="8575800" cy="319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a:solidFill>
                  <a:srgbClr val="DC00AA"/>
                </a:solidFill>
              </a:rPr>
              <a:t>Simply VMS</a:t>
            </a:r>
            <a:endParaRPr b="1">
              <a:solidFill>
                <a:srgbClr val="DC00AA"/>
              </a:solidFill>
            </a:endParaRPr>
          </a:p>
          <a:p>
            <a:pPr indent="-304800" lvl="0" marL="457200" rtl="0" algn="l">
              <a:lnSpc>
                <a:spcPct val="115000"/>
              </a:lnSpc>
              <a:spcBef>
                <a:spcPts val="1200"/>
              </a:spcBef>
              <a:spcAft>
                <a:spcPts val="0"/>
              </a:spcAft>
              <a:buSzPts val="1200"/>
              <a:buChar char="●"/>
            </a:pPr>
            <a:r>
              <a:rPr b="1" lang="en" sz="1200"/>
              <a:t>Focus on Functionality</a:t>
            </a:r>
            <a:r>
              <a:rPr lang="en" sz="1200"/>
              <a:t>: Simply VMS is designed with a functional, streamlined approach that prioritizes ease of use for users managing vendor and contingent labor processes.</a:t>
            </a:r>
            <a:br>
              <a:rPr lang="en" sz="1200"/>
            </a:br>
            <a:endParaRPr sz="1200"/>
          </a:p>
          <a:p>
            <a:pPr indent="-304800" lvl="0" marL="457200" rtl="0" algn="l">
              <a:lnSpc>
                <a:spcPct val="115000"/>
              </a:lnSpc>
              <a:spcBef>
                <a:spcPts val="0"/>
              </a:spcBef>
              <a:spcAft>
                <a:spcPts val="0"/>
              </a:spcAft>
              <a:buSzPts val="1200"/>
              <a:buChar char="●"/>
            </a:pPr>
            <a:r>
              <a:rPr b="1" lang="en" sz="1200"/>
              <a:t>Key Features</a:t>
            </a:r>
            <a:r>
              <a:rPr lang="en" sz="1200"/>
              <a:t>: Its UI is straightforward and focused on practical needs, including job order management, candidate review, onboarding, compliance tracking, and workforce reporting.</a:t>
            </a:r>
            <a:br>
              <a:rPr lang="en" sz="1200"/>
            </a:br>
            <a:endParaRPr sz="1200"/>
          </a:p>
          <a:p>
            <a:pPr indent="-304800" lvl="0" marL="457200" rtl="0" algn="l">
              <a:lnSpc>
                <a:spcPct val="115000"/>
              </a:lnSpc>
              <a:spcBef>
                <a:spcPts val="0"/>
              </a:spcBef>
              <a:spcAft>
                <a:spcPts val="0"/>
              </a:spcAft>
              <a:buSzPts val="1200"/>
              <a:buChar char="●"/>
            </a:pPr>
            <a:r>
              <a:rPr b="1" lang="en" sz="1200"/>
              <a:t>User Experience (UX)</a:t>
            </a:r>
            <a:r>
              <a:rPr lang="en" sz="1200"/>
              <a:t>: Simply VMS ensures users can perform essential tasks efficiently with minimal training, making it ideal for organizations that need a solution that “just works” without complex setups.</a:t>
            </a:r>
            <a:br>
              <a:rPr lang="en" sz="1200"/>
            </a:br>
            <a:endParaRPr sz="1200"/>
          </a:p>
          <a:p>
            <a:pPr indent="-304800" lvl="0" marL="457200" rtl="0" algn="l">
              <a:lnSpc>
                <a:spcPct val="115000"/>
              </a:lnSpc>
              <a:spcBef>
                <a:spcPts val="0"/>
              </a:spcBef>
              <a:spcAft>
                <a:spcPts val="0"/>
              </a:spcAft>
              <a:buSzPts val="1200"/>
              <a:buChar char="●"/>
            </a:pPr>
            <a:r>
              <a:rPr b="1" lang="en" sz="1200"/>
              <a:t>Visual Design</a:t>
            </a:r>
            <a:r>
              <a:rPr lang="en" sz="1200"/>
              <a:t>: Rather than investing in heavy visual elements, Simply VMS opts for a minimalistic interface that keeps the focus on getting tasks done quickly, which is advantageous for users who value functionality over aesthetics.</a:t>
            </a:r>
            <a:endParaRPr sz="1200"/>
          </a:p>
          <a:p>
            <a:pPr indent="0" lvl="0" marL="0" rtl="0" algn="l">
              <a:lnSpc>
                <a:spcPct val="115000"/>
              </a:lnSpc>
              <a:spcBef>
                <a:spcPts val="1200"/>
              </a:spcBef>
              <a:spcAft>
                <a:spcPts val="0"/>
              </a:spcAft>
              <a:buNone/>
            </a:pPr>
            <a:r>
              <a:t/>
            </a:r>
            <a:endParaRPr sz="1200">
              <a:solidFill>
                <a:schemeClr val="dk1"/>
              </a:solidFill>
              <a:latin typeface="Didact Gothic"/>
              <a:ea typeface="Didact Gothic"/>
              <a:cs typeface="Didact Gothic"/>
              <a:sym typeface="Didact Gothic"/>
            </a:endParaRPr>
          </a:p>
        </p:txBody>
      </p:sp>
      <p:sp>
        <p:nvSpPr>
          <p:cNvPr id="412" name="Google Shape;412;p56"/>
          <p:cNvSpPr txBox="1"/>
          <p:nvPr/>
        </p:nvSpPr>
        <p:spPr>
          <a:xfrm>
            <a:off x="243950" y="508225"/>
            <a:ext cx="8721600" cy="74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DC00AA"/>
                </a:solidFill>
              </a:rPr>
              <a:t>Here is a breakdown of the differences in interface design and user experience among Simply VMS, VNDLY, and Indeed Flex, highlighting each platform’s unique approach:</a:t>
            </a:r>
            <a:endParaRPr b="1">
              <a:solidFill>
                <a:srgbClr val="DC00AA"/>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7"/>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18" name="Google Shape;418;p57"/>
          <p:cNvSpPr txBox="1"/>
          <p:nvPr/>
        </p:nvSpPr>
        <p:spPr>
          <a:xfrm>
            <a:off x="5216650" y="1146725"/>
            <a:ext cx="36030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latin typeface="Plus Jakarta Sans"/>
              <a:ea typeface="Plus Jakarta Sans"/>
              <a:cs typeface="Plus Jakarta Sans"/>
              <a:sym typeface="Plus Jakarta Sans"/>
            </a:endParaRPr>
          </a:p>
        </p:txBody>
      </p:sp>
      <p:sp>
        <p:nvSpPr>
          <p:cNvPr id="419" name="Google Shape;419;p57"/>
          <p:cNvSpPr txBox="1"/>
          <p:nvPr/>
        </p:nvSpPr>
        <p:spPr>
          <a:xfrm>
            <a:off x="141775" y="120075"/>
            <a:ext cx="4015800" cy="57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800">
                <a:solidFill>
                  <a:srgbClr val="DC00AA"/>
                </a:solidFill>
              </a:rPr>
              <a:t>Simply VMS Design Interface</a:t>
            </a:r>
            <a:endParaRPr b="1" sz="1800">
              <a:solidFill>
                <a:srgbClr val="DC00AA"/>
              </a:solidFill>
            </a:endParaRPr>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t/>
            </a:r>
            <a:endParaRPr sz="1800">
              <a:solidFill>
                <a:schemeClr val="dk1"/>
              </a:solidFill>
              <a:latin typeface="Didact Gothic"/>
              <a:ea typeface="Didact Gothic"/>
              <a:cs typeface="Didact Gothic"/>
              <a:sym typeface="Didact Gothic"/>
            </a:endParaRPr>
          </a:p>
        </p:txBody>
      </p:sp>
      <p:pic>
        <p:nvPicPr>
          <p:cNvPr id="420" name="Google Shape;420;p57"/>
          <p:cNvPicPr preferRelativeResize="0"/>
          <p:nvPr/>
        </p:nvPicPr>
        <p:blipFill>
          <a:blip r:embed="rId3">
            <a:alphaModFix/>
          </a:blip>
          <a:stretch>
            <a:fillRect/>
          </a:stretch>
        </p:blipFill>
        <p:spPr>
          <a:xfrm>
            <a:off x="205547" y="607725"/>
            <a:ext cx="4459199" cy="2512925"/>
          </a:xfrm>
          <a:prstGeom prst="rect">
            <a:avLst/>
          </a:prstGeom>
          <a:noFill/>
          <a:ln>
            <a:noFill/>
          </a:ln>
        </p:spPr>
      </p:pic>
      <p:pic>
        <p:nvPicPr>
          <p:cNvPr id="421" name="Google Shape;421;p57"/>
          <p:cNvPicPr preferRelativeResize="0"/>
          <p:nvPr/>
        </p:nvPicPr>
        <p:blipFill>
          <a:blip r:embed="rId4">
            <a:alphaModFix/>
          </a:blip>
          <a:stretch>
            <a:fillRect/>
          </a:stretch>
        </p:blipFill>
        <p:spPr>
          <a:xfrm>
            <a:off x="4725650" y="1654725"/>
            <a:ext cx="4406717" cy="2512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0"/>
          <p:cNvSpPr txBox="1"/>
          <p:nvPr>
            <p:ph type="title"/>
          </p:nvPr>
        </p:nvSpPr>
        <p:spPr>
          <a:xfrm>
            <a:off x="503850" y="1287274"/>
            <a:ext cx="8136300" cy="2178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latin typeface="Plus Jakarta Sans"/>
                <a:ea typeface="Plus Jakarta Sans"/>
                <a:cs typeface="Plus Jakarta Sans"/>
                <a:sym typeface="Plus Jakarta Sans"/>
              </a:rPr>
              <a:t>Introduction</a:t>
            </a:r>
            <a:endParaRPr>
              <a:latin typeface="Plus Jakarta Sans"/>
              <a:ea typeface="Plus Jakarta Sans"/>
              <a:cs typeface="Plus Jakarta Sans"/>
              <a:sym typeface="Plus Jakarta Sans"/>
            </a:endParaRPr>
          </a:p>
          <a:p>
            <a:pPr indent="0" lvl="0" marL="0" rtl="0" algn="l">
              <a:lnSpc>
                <a:spcPct val="100000"/>
              </a:lnSpc>
              <a:spcBef>
                <a:spcPts val="0"/>
              </a:spcBef>
              <a:spcAft>
                <a:spcPts val="0"/>
              </a:spcAft>
              <a:buClr>
                <a:schemeClr val="dk1"/>
              </a:buClr>
              <a:buSzPts val="1100"/>
              <a:buFont typeface="Arial"/>
              <a:buNone/>
            </a:pPr>
            <a:r>
              <a:t/>
            </a:r>
            <a:endParaRPr>
              <a:latin typeface="Plus Jakarta Sans"/>
              <a:ea typeface="Plus Jakarta Sans"/>
              <a:cs typeface="Plus Jakarta Sans"/>
              <a:sym typeface="Plus Jakarta Sans"/>
            </a:endParaRPr>
          </a:p>
          <a:p>
            <a:pPr indent="0" lvl="0" marL="0" rtl="0" algn="l">
              <a:lnSpc>
                <a:spcPct val="115000"/>
              </a:lnSpc>
              <a:spcBef>
                <a:spcPts val="0"/>
              </a:spcBef>
              <a:spcAft>
                <a:spcPts val="0"/>
              </a:spcAft>
              <a:buClr>
                <a:schemeClr val="dk1"/>
              </a:buClr>
              <a:buSzPts val="1100"/>
              <a:buFont typeface="Arial"/>
              <a:buNone/>
            </a:pPr>
            <a:r>
              <a:rPr lang="en" sz="1600">
                <a:solidFill>
                  <a:srgbClr val="F8F8F8"/>
                </a:solidFill>
                <a:latin typeface="Arial"/>
                <a:ea typeface="Arial"/>
                <a:cs typeface="Arial"/>
                <a:sym typeface="Arial"/>
              </a:rPr>
              <a:t>Content:</a:t>
            </a:r>
            <a:r>
              <a:rPr b="0" lang="en" sz="1600">
                <a:solidFill>
                  <a:srgbClr val="F8F8F8"/>
                </a:solidFill>
                <a:latin typeface="Arial"/>
                <a:ea typeface="Arial"/>
                <a:cs typeface="Arial"/>
                <a:sym typeface="Arial"/>
              </a:rPr>
              <a:t> Overview of Simply VMS, Vndly, and Indeed Flex, focusing on factors such as User Interface, Experience, Artificial Intelligence, job posting volume, integrations, and pricing.</a:t>
            </a:r>
            <a:endParaRPr sz="4100">
              <a:solidFill>
                <a:srgbClr val="F8F8F8"/>
              </a:solidFill>
              <a:latin typeface="Plus Jakarta Sans"/>
              <a:ea typeface="Plus Jakarta Sans"/>
              <a:cs typeface="Plus Jakarta Sans"/>
              <a:sym typeface="Plus Jakarta Sans"/>
            </a:endParaRPr>
          </a:p>
        </p:txBody>
      </p:sp>
      <p:sp>
        <p:nvSpPr>
          <p:cNvPr id="283" name="Google Shape;283;p40"/>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8"/>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27" name="Google Shape;427;p58"/>
          <p:cNvSpPr txBox="1"/>
          <p:nvPr/>
        </p:nvSpPr>
        <p:spPr>
          <a:xfrm>
            <a:off x="5216650" y="1146725"/>
            <a:ext cx="36030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latin typeface="Plus Jakarta Sans"/>
              <a:ea typeface="Plus Jakarta Sans"/>
              <a:cs typeface="Plus Jakarta Sans"/>
              <a:sym typeface="Plus Jakarta Sans"/>
            </a:endParaRPr>
          </a:p>
        </p:txBody>
      </p:sp>
      <p:sp>
        <p:nvSpPr>
          <p:cNvPr id="428" name="Google Shape;428;p58"/>
          <p:cNvSpPr txBox="1"/>
          <p:nvPr/>
        </p:nvSpPr>
        <p:spPr>
          <a:xfrm>
            <a:off x="284100" y="1146725"/>
            <a:ext cx="8575800" cy="319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a:solidFill>
                  <a:srgbClr val="DC00AA"/>
                </a:solidFill>
              </a:rPr>
              <a:t>VNDLY</a:t>
            </a:r>
            <a:endParaRPr b="1">
              <a:solidFill>
                <a:srgbClr val="DC00AA"/>
              </a:solidFill>
            </a:endParaRPr>
          </a:p>
          <a:p>
            <a:pPr indent="-304800" lvl="0" marL="457200" rtl="0" algn="l">
              <a:lnSpc>
                <a:spcPct val="115000"/>
              </a:lnSpc>
              <a:spcBef>
                <a:spcPts val="1200"/>
              </a:spcBef>
              <a:spcAft>
                <a:spcPts val="0"/>
              </a:spcAft>
              <a:buSzPts val="1200"/>
              <a:buChar char="●"/>
            </a:pPr>
            <a:r>
              <a:rPr b="1" lang="en" sz="1200"/>
              <a:t>Modern and Visual UI</a:t>
            </a:r>
            <a:r>
              <a:rPr lang="en" sz="1200"/>
              <a:t>: VNDLY offers a more visually sophisticated, modern interface that enhances the user experience with real-time dashboards, intuitive navigation, and data-driven visuals.</a:t>
            </a:r>
            <a:br>
              <a:rPr lang="en" sz="1200"/>
            </a:br>
            <a:endParaRPr sz="1200"/>
          </a:p>
          <a:p>
            <a:pPr indent="-304800" lvl="0" marL="457200" rtl="0" algn="l">
              <a:lnSpc>
                <a:spcPct val="115000"/>
              </a:lnSpc>
              <a:spcBef>
                <a:spcPts val="0"/>
              </a:spcBef>
              <a:spcAft>
                <a:spcPts val="0"/>
              </a:spcAft>
              <a:buSzPts val="1200"/>
              <a:buChar char="●"/>
            </a:pPr>
            <a:r>
              <a:rPr b="1" lang="en" sz="1200"/>
              <a:t>Key Features</a:t>
            </a:r>
            <a:r>
              <a:rPr lang="en" sz="1200"/>
              <a:t>: The platform supports extended workforce and SOW (Statement of Work) management, enabling companies to manage a variety of contingent labor needs. Its UI incorporates features for monitoring worker profiles, digital invoicing, and budget tracking, aimed at enterprise clients.</a:t>
            </a:r>
            <a:br>
              <a:rPr lang="en" sz="1200"/>
            </a:br>
            <a:endParaRPr sz="1200"/>
          </a:p>
          <a:p>
            <a:pPr indent="-304800" lvl="0" marL="457200" rtl="0" algn="l">
              <a:lnSpc>
                <a:spcPct val="115000"/>
              </a:lnSpc>
              <a:spcBef>
                <a:spcPts val="0"/>
              </a:spcBef>
              <a:spcAft>
                <a:spcPts val="0"/>
              </a:spcAft>
              <a:buSzPts val="1200"/>
              <a:buChar char="●"/>
            </a:pPr>
            <a:r>
              <a:rPr b="1" lang="en" sz="1200"/>
              <a:t>User Experience (UX)</a:t>
            </a:r>
            <a:r>
              <a:rPr lang="en" sz="1200"/>
              <a:t>: VNDLY’s design is more engaging, with real-time data analytics and predictive insights that support strategic decision-making. The interface is particularly suitable for large enterprises looking for a more interactive and data-rich experience.</a:t>
            </a:r>
            <a:br>
              <a:rPr lang="en" sz="1200"/>
            </a:br>
            <a:endParaRPr sz="1200"/>
          </a:p>
          <a:p>
            <a:pPr indent="-304800" lvl="0" marL="457200" rtl="0" algn="l">
              <a:lnSpc>
                <a:spcPct val="115000"/>
              </a:lnSpc>
              <a:spcBef>
                <a:spcPts val="0"/>
              </a:spcBef>
              <a:spcAft>
                <a:spcPts val="0"/>
              </a:spcAft>
              <a:buSzPts val="1200"/>
              <a:buChar char="●"/>
            </a:pPr>
            <a:r>
              <a:rPr b="1" lang="en" sz="1200"/>
              <a:t>Visual Design</a:t>
            </a:r>
            <a:r>
              <a:rPr lang="en" sz="1200"/>
              <a:t>: Emphasizes sleek, modern visuals, with a user-centric approach that leverages design to improve workforce planning and resource allocation, making the platform visually appealing while functional.</a:t>
            </a:r>
            <a:endParaRPr sz="1200"/>
          </a:p>
          <a:p>
            <a:pPr indent="0" lvl="0" marL="0" rtl="0" algn="l">
              <a:lnSpc>
                <a:spcPct val="115000"/>
              </a:lnSpc>
              <a:spcBef>
                <a:spcPts val="1200"/>
              </a:spcBef>
              <a:spcAft>
                <a:spcPts val="0"/>
              </a:spcAft>
              <a:buNone/>
            </a:pPr>
            <a:r>
              <a:t/>
            </a:r>
            <a:endParaRPr b="1" sz="1200"/>
          </a:p>
        </p:txBody>
      </p:sp>
      <p:sp>
        <p:nvSpPr>
          <p:cNvPr id="429" name="Google Shape;429;p58"/>
          <p:cNvSpPr txBox="1"/>
          <p:nvPr/>
        </p:nvSpPr>
        <p:spPr>
          <a:xfrm>
            <a:off x="211200" y="254100"/>
            <a:ext cx="8721600" cy="74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DC00AA"/>
                </a:solidFill>
              </a:rPr>
              <a:t>Here is a breakdown of the differences in interface design and user experience among Simply VMS, VNDLY, and Indeed Flex, highlighting each platform’s unique approach:</a:t>
            </a:r>
            <a:endParaRPr b="1">
              <a:solidFill>
                <a:srgbClr val="DC00AA"/>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9"/>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35" name="Google Shape;435;p59"/>
          <p:cNvSpPr txBox="1"/>
          <p:nvPr/>
        </p:nvSpPr>
        <p:spPr>
          <a:xfrm>
            <a:off x="5216650" y="1146725"/>
            <a:ext cx="36030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latin typeface="Plus Jakarta Sans"/>
              <a:ea typeface="Plus Jakarta Sans"/>
              <a:cs typeface="Plus Jakarta Sans"/>
              <a:sym typeface="Plus Jakarta Sans"/>
            </a:endParaRPr>
          </a:p>
        </p:txBody>
      </p:sp>
      <p:sp>
        <p:nvSpPr>
          <p:cNvPr id="436" name="Google Shape;436;p59"/>
          <p:cNvSpPr txBox="1"/>
          <p:nvPr/>
        </p:nvSpPr>
        <p:spPr>
          <a:xfrm>
            <a:off x="141775" y="120075"/>
            <a:ext cx="4015800" cy="57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sz="1800">
                <a:solidFill>
                  <a:srgbClr val="DC00AA"/>
                </a:solidFill>
              </a:rPr>
              <a:t>Vndly</a:t>
            </a:r>
            <a:r>
              <a:rPr b="1" lang="en" sz="1800">
                <a:solidFill>
                  <a:srgbClr val="DC00AA"/>
                </a:solidFill>
              </a:rPr>
              <a:t> Design Interface</a:t>
            </a:r>
            <a:endParaRPr b="1" sz="1800">
              <a:solidFill>
                <a:srgbClr val="DC00AA"/>
              </a:solidFill>
            </a:endParaRPr>
          </a:p>
          <a:p>
            <a:pPr indent="0" lvl="0" marL="0" rtl="0" algn="l">
              <a:lnSpc>
                <a:spcPct val="115000"/>
              </a:lnSpc>
              <a:spcBef>
                <a:spcPts val="1200"/>
              </a:spcBef>
              <a:spcAft>
                <a:spcPts val="0"/>
              </a:spcAft>
              <a:buNone/>
            </a:pPr>
            <a:r>
              <a:t/>
            </a:r>
            <a:endParaRPr sz="1800"/>
          </a:p>
          <a:p>
            <a:pPr indent="0" lvl="0" marL="0" rtl="0" algn="l">
              <a:lnSpc>
                <a:spcPct val="115000"/>
              </a:lnSpc>
              <a:spcBef>
                <a:spcPts val="1200"/>
              </a:spcBef>
              <a:spcAft>
                <a:spcPts val="0"/>
              </a:spcAft>
              <a:buNone/>
            </a:pPr>
            <a:r>
              <a:t/>
            </a:r>
            <a:endParaRPr sz="1800">
              <a:solidFill>
                <a:schemeClr val="dk1"/>
              </a:solidFill>
              <a:latin typeface="Didact Gothic"/>
              <a:ea typeface="Didact Gothic"/>
              <a:cs typeface="Didact Gothic"/>
              <a:sym typeface="Didact Gothic"/>
            </a:endParaRPr>
          </a:p>
        </p:txBody>
      </p:sp>
      <p:pic>
        <p:nvPicPr>
          <p:cNvPr id="437" name="Google Shape;437;p59"/>
          <p:cNvPicPr preferRelativeResize="0"/>
          <p:nvPr/>
        </p:nvPicPr>
        <p:blipFill>
          <a:blip r:embed="rId3">
            <a:alphaModFix/>
          </a:blip>
          <a:stretch>
            <a:fillRect/>
          </a:stretch>
        </p:blipFill>
        <p:spPr>
          <a:xfrm>
            <a:off x="207825" y="567050"/>
            <a:ext cx="4691725" cy="2695924"/>
          </a:xfrm>
          <a:prstGeom prst="rect">
            <a:avLst/>
          </a:prstGeom>
          <a:noFill/>
          <a:ln>
            <a:noFill/>
          </a:ln>
        </p:spPr>
      </p:pic>
      <p:pic>
        <p:nvPicPr>
          <p:cNvPr id="438" name="Google Shape;438;p59"/>
          <p:cNvPicPr preferRelativeResize="0"/>
          <p:nvPr/>
        </p:nvPicPr>
        <p:blipFill>
          <a:blip r:embed="rId4">
            <a:alphaModFix/>
          </a:blip>
          <a:stretch>
            <a:fillRect/>
          </a:stretch>
        </p:blipFill>
        <p:spPr>
          <a:xfrm>
            <a:off x="4950300" y="1896575"/>
            <a:ext cx="3939651" cy="237622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0"/>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44" name="Google Shape;444;p60"/>
          <p:cNvSpPr txBox="1"/>
          <p:nvPr/>
        </p:nvSpPr>
        <p:spPr>
          <a:xfrm>
            <a:off x="5216650" y="1146725"/>
            <a:ext cx="36030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latin typeface="Plus Jakarta Sans"/>
              <a:ea typeface="Plus Jakarta Sans"/>
              <a:cs typeface="Plus Jakarta Sans"/>
              <a:sym typeface="Plus Jakarta Sans"/>
            </a:endParaRPr>
          </a:p>
        </p:txBody>
      </p:sp>
      <p:sp>
        <p:nvSpPr>
          <p:cNvPr id="445" name="Google Shape;445;p60"/>
          <p:cNvSpPr txBox="1"/>
          <p:nvPr/>
        </p:nvSpPr>
        <p:spPr>
          <a:xfrm>
            <a:off x="284100" y="1146725"/>
            <a:ext cx="8575800" cy="319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None/>
            </a:pPr>
            <a:r>
              <a:rPr b="1" lang="en">
                <a:solidFill>
                  <a:srgbClr val="DC00AA"/>
                </a:solidFill>
              </a:rPr>
              <a:t>Indeed Flex</a:t>
            </a:r>
            <a:endParaRPr b="1">
              <a:solidFill>
                <a:srgbClr val="DC00AA"/>
              </a:solidFill>
            </a:endParaRPr>
          </a:p>
          <a:p>
            <a:pPr indent="-304800" lvl="0" marL="457200" rtl="0" algn="l">
              <a:lnSpc>
                <a:spcPct val="115000"/>
              </a:lnSpc>
              <a:spcBef>
                <a:spcPts val="1200"/>
              </a:spcBef>
              <a:spcAft>
                <a:spcPts val="0"/>
              </a:spcAft>
              <a:buSzPts val="1200"/>
              <a:buChar char="●"/>
            </a:pPr>
            <a:r>
              <a:rPr b="1" lang="en" sz="1200"/>
              <a:t>Real-Time Status Updates</a:t>
            </a:r>
            <a:r>
              <a:rPr lang="en" sz="1200"/>
              <a:t>: Indeed Flex’s UI is built around the needs of the gig economy, where real-time updates, responsiveness, and mobile accessibility are crucial.</a:t>
            </a:r>
            <a:br>
              <a:rPr lang="en" sz="1200"/>
            </a:br>
            <a:endParaRPr sz="1200"/>
          </a:p>
          <a:p>
            <a:pPr indent="-304800" lvl="0" marL="457200" rtl="0" algn="l">
              <a:lnSpc>
                <a:spcPct val="115000"/>
              </a:lnSpc>
              <a:spcBef>
                <a:spcPts val="0"/>
              </a:spcBef>
              <a:spcAft>
                <a:spcPts val="0"/>
              </a:spcAft>
              <a:buSzPts val="1200"/>
              <a:buChar char="●"/>
            </a:pPr>
            <a:r>
              <a:rPr b="1" lang="en" sz="1200"/>
              <a:t>Key Features</a:t>
            </a:r>
            <a:r>
              <a:rPr lang="en" sz="1200"/>
              <a:t>: Designed primarily for high-turnover industries (e.g., retail, hospitality), Indeed Flex allows managers to post shifts in real-time and workers to accept jobs immediately. The platform is optimized for fast-paced environments where staffing needs change frequently.</a:t>
            </a:r>
            <a:br>
              <a:rPr lang="en" sz="1200"/>
            </a:br>
            <a:endParaRPr sz="1200"/>
          </a:p>
          <a:p>
            <a:pPr indent="-304800" lvl="0" marL="457200" rtl="0" algn="l">
              <a:lnSpc>
                <a:spcPct val="115000"/>
              </a:lnSpc>
              <a:spcBef>
                <a:spcPts val="0"/>
              </a:spcBef>
              <a:spcAft>
                <a:spcPts val="0"/>
              </a:spcAft>
              <a:buSzPts val="1200"/>
              <a:buChar char="●"/>
            </a:pPr>
            <a:r>
              <a:rPr b="1" lang="en" sz="1200"/>
              <a:t>User Experience (UX)</a:t>
            </a:r>
            <a:r>
              <a:rPr lang="en" sz="1200"/>
              <a:t>: Focuses on speed and accessibility, allowing both employers and workers to handle job postings, shift assignments, and updates instantly. This mobile-first approach ensures usability across devices, which is critical for gig workers who are often on the move.</a:t>
            </a:r>
            <a:br>
              <a:rPr lang="en" sz="1200"/>
            </a:br>
            <a:endParaRPr sz="1200"/>
          </a:p>
          <a:p>
            <a:pPr indent="-304800" lvl="0" marL="457200" rtl="0" algn="l">
              <a:lnSpc>
                <a:spcPct val="115000"/>
              </a:lnSpc>
              <a:spcBef>
                <a:spcPts val="0"/>
              </a:spcBef>
              <a:spcAft>
                <a:spcPts val="0"/>
              </a:spcAft>
              <a:buSzPts val="1200"/>
              <a:buChar char="●"/>
            </a:pPr>
            <a:r>
              <a:rPr b="1" lang="en" sz="1200"/>
              <a:t>Visual Design</a:t>
            </a:r>
            <a:r>
              <a:rPr lang="en" sz="1200"/>
              <a:t>: The interface is simple yet highly responsive, with real-time updates that keep both workers and managers informed about shift status and availability. Its visual design is less complex but very functional for short-term, flexible staffing.</a:t>
            </a:r>
            <a:endParaRPr sz="1200"/>
          </a:p>
          <a:p>
            <a:pPr indent="0" lvl="0" marL="0" rtl="0" algn="l">
              <a:lnSpc>
                <a:spcPct val="115000"/>
              </a:lnSpc>
              <a:spcBef>
                <a:spcPts val="1200"/>
              </a:spcBef>
              <a:spcAft>
                <a:spcPts val="0"/>
              </a:spcAft>
              <a:buNone/>
            </a:pPr>
            <a:r>
              <a:t/>
            </a:r>
            <a:endParaRPr b="1">
              <a:solidFill>
                <a:srgbClr val="DC00AA"/>
              </a:solidFill>
            </a:endParaRPr>
          </a:p>
        </p:txBody>
      </p:sp>
      <p:sp>
        <p:nvSpPr>
          <p:cNvPr id="446" name="Google Shape;446;p60"/>
          <p:cNvSpPr txBox="1"/>
          <p:nvPr/>
        </p:nvSpPr>
        <p:spPr>
          <a:xfrm>
            <a:off x="211200" y="254100"/>
            <a:ext cx="8721600" cy="74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DC00AA"/>
                </a:solidFill>
              </a:rPr>
              <a:t>Here is a breakdown of the differences in interface design and user experience among Simply VMS, VNDLY, and Indeed Flex, highlighting each platform’s unique approach:</a:t>
            </a:r>
            <a:endParaRPr b="1">
              <a:solidFill>
                <a:srgbClr val="DC00AA"/>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1"/>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400"/>
              <a:buFont typeface="Arial"/>
              <a:buNone/>
            </a:pPr>
            <a:r>
              <a:rPr lang="en" sz="2200">
                <a:solidFill>
                  <a:srgbClr val="F8F8F8"/>
                </a:solidFill>
                <a:latin typeface="Arial"/>
                <a:ea typeface="Arial"/>
                <a:cs typeface="Arial"/>
                <a:sym typeface="Arial"/>
              </a:rPr>
              <a:t>AI Integration</a:t>
            </a:r>
            <a:br>
              <a:rPr lang="en" sz="2200">
                <a:solidFill>
                  <a:srgbClr val="F8F8F8"/>
                </a:solidFill>
                <a:latin typeface="Arial"/>
                <a:ea typeface="Arial"/>
                <a:cs typeface="Arial"/>
                <a:sym typeface="Arial"/>
              </a:rPr>
            </a:br>
            <a:br>
              <a:rPr lang="en" sz="2200">
                <a:solidFill>
                  <a:srgbClr val="F8F8F8"/>
                </a:solidFill>
                <a:latin typeface="Arial"/>
                <a:ea typeface="Arial"/>
                <a:cs typeface="Arial"/>
                <a:sym typeface="Arial"/>
              </a:rPr>
            </a:br>
            <a:r>
              <a:rPr lang="en" sz="2200">
                <a:solidFill>
                  <a:srgbClr val="F8F8F8"/>
                </a:solidFill>
                <a:latin typeface="Arial"/>
                <a:ea typeface="Arial"/>
                <a:cs typeface="Arial"/>
                <a:sym typeface="Arial"/>
              </a:rPr>
              <a:t>     Simply VMS, VNDLY, and Indeed Flex</a:t>
            </a:r>
            <a:endParaRPr sz="2200">
              <a:solidFill>
                <a:srgbClr val="F8F8F8"/>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2200">
              <a:solidFill>
                <a:srgbClr val="F8F8F8"/>
              </a:solidFill>
              <a:latin typeface="Plus Jakarta Sans"/>
              <a:ea typeface="Plus Jakarta Sans"/>
              <a:cs typeface="Plus Jakarta Sans"/>
              <a:sym typeface="Plus Jakarta Sans"/>
            </a:endParaRPr>
          </a:p>
        </p:txBody>
      </p:sp>
      <p:sp>
        <p:nvSpPr>
          <p:cNvPr id="452" name="Google Shape;452;p61"/>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2"/>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AI Intergation - Simply VMS, Vndly and IndeedFlex</a:t>
            </a:r>
            <a:endParaRPr b="1" i="0" sz="4400" u="none" cap="none" strike="noStrike">
              <a:solidFill>
                <a:srgbClr val="DC00AA"/>
              </a:solidFill>
              <a:latin typeface="Plus Jakarta Sans"/>
              <a:ea typeface="Plus Jakarta Sans"/>
              <a:cs typeface="Plus Jakarta Sans"/>
              <a:sym typeface="Plus Jakarta Sans"/>
            </a:endParaRPr>
          </a:p>
        </p:txBody>
      </p:sp>
      <p:sp>
        <p:nvSpPr>
          <p:cNvPr id="458" name="Google Shape;458;p62"/>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59" name="Google Shape;459;p62"/>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60" name="Google Shape;460;p62"/>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61" name="Google Shape;461;p62"/>
          <p:cNvSpPr txBox="1"/>
          <p:nvPr/>
        </p:nvSpPr>
        <p:spPr>
          <a:xfrm>
            <a:off x="499550" y="847600"/>
            <a:ext cx="27579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62" name="Google Shape;462;p62"/>
          <p:cNvSpPr txBox="1"/>
          <p:nvPr/>
        </p:nvSpPr>
        <p:spPr>
          <a:xfrm>
            <a:off x="457425" y="803025"/>
            <a:ext cx="8416500" cy="353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t>Simply VMS</a:t>
            </a:r>
            <a:r>
              <a:rPr lang="en" sz="1200"/>
              <a:t> is a web-based Vendor Management System (VMS) designed to streamline vendor management and workforce processes. While specific details about Simply VMS's AI integration are limited, the platform emphasizes functionality and efficiency in managing contingent workforces.</a:t>
            </a:r>
            <a:endParaRPr sz="1200"/>
          </a:p>
          <a:p>
            <a:pPr indent="0" lvl="0" marL="0" rtl="0" algn="l">
              <a:lnSpc>
                <a:spcPct val="115000"/>
              </a:lnSpc>
              <a:spcBef>
                <a:spcPts val="1200"/>
              </a:spcBef>
              <a:spcAft>
                <a:spcPts val="0"/>
              </a:spcAft>
              <a:buNone/>
            </a:pPr>
            <a:r>
              <a:rPr lang="en" sz="1200"/>
              <a:t>In contrast, </a:t>
            </a:r>
            <a:r>
              <a:rPr b="1" lang="en" sz="1200"/>
              <a:t>VNDLY</a:t>
            </a:r>
            <a:r>
              <a:rPr lang="en" sz="1200"/>
              <a:t>, now part of Workday, offers a cloud-native VMS that integrates AI-driven features to enhance contingent workforce management. VNDLY's platform includes predictive analytics and machine learning capabilities to optimize sourcing strategies, resource allocation, and compliance management. These AI features provide users with data-driven insights, improving decision-making and operational efficiency.</a:t>
            </a:r>
            <a:endParaRPr sz="1200"/>
          </a:p>
          <a:p>
            <a:pPr indent="0" lvl="0" marL="0" rtl="0" algn="l">
              <a:lnSpc>
                <a:spcPct val="115000"/>
              </a:lnSpc>
              <a:spcBef>
                <a:spcPts val="1200"/>
              </a:spcBef>
              <a:spcAft>
                <a:spcPts val="0"/>
              </a:spcAft>
              <a:buNone/>
            </a:pPr>
            <a:r>
              <a:rPr lang="en" sz="1200" u="sng">
                <a:solidFill>
                  <a:schemeClr val="hlink"/>
                </a:solidFill>
                <a:hlinkClick r:id="rId3"/>
              </a:rPr>
              <a:t>Workday Blog</a:t>
            </a:r>
            <a:endParaRPr sz="1200" u="sng">
              <a:solidFill>
                <a:schemeClr val="hlink"/>
              </a:solidFill>
            </a:endParaRPr>
          </a:p>
          <a:p>
            <a:pPr indent="0" lvl="0" marL="0" rtl="0" algn="l">
              <a:lnSpc>
                <a:spcPct val="115000"/>
              </a:lnSpc>
              <a:spcBef>
                <a:spcPts val="1200"/>
              </a:spcBef>
              <a:spcAft>
                <a:spcPts val="0"/>
              </a:spcAft>
              <a:buNone/>
            </a:pPr>
            <a:r>
              <a:rPr b="1" lang="en" sz="1200"/>
              <a:t>Indeed Flex</a:t>
            </a:r>
            <a:r>
              <a:rPr lang="en" sz="1200"/>
              <a:t> focuses on real-time shift management and on-demand worker hiring, catering to the gig economy. The platform utilizes AI to match shifts with worker profiles, ensuring optimal placement and efficiency. This AI-driven approach enables businesses to quickly fill shifts with suitable candidates, enhancing responsiveness to staffing needs.</a:t>
            </a:r>
            <a:endParaRPr sz="1200"/>
          </a:p>
          <a:p>
            <a:pPr indent="0" lvl="0" marL="0" rtl="0" algn="l">
              <a:lnSpc>
                <a:spcPct val="115000"/>
              </a:lnSpc>
              <a:spcBef>
                <a:spcPts val="1200"/>
              </a:spcBef>
              <a:spcAft>
                <a:spcPts val="0"/>
              </a:spcAft>
              <a:buNone/>
            </a:pPr>
            <a:r>
              <a:rPr lang="en" sz="1200"/>
              <a:t>In summary, while Simply VMS prioritizes streamlined functionality, competitors like VNDLY and Indeed Flex have integrated AI features to enhance predictive analytics, resource allocation, and real-time matching, offering more advanced capabilities in contingent workforce management.</a:t>
            </a:r>
            <a:endParaRPr sz="1200"/>
          </a:p>
          <a:p>
            <a:pPr indent="0" lvl="0" marL="0" rtl="0" algn="l">
              <a:spcBef>
                <a:spcPts val="1200"/>
              </a:spcBef>
              <a:spcAft>
                <a:spcPts val="0"/>
              </a:spcAft>
              <a:buNone/>
            </a:pPr>
            <a:r>
              <a:t/>
            </a:r>
            <a:endParaRPr sz="12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3"/>
          <p:cNvSpPr txBox="1"/>
          <p:nvPr/>
        </p:nvSpPr>
        <p:spPr>
          <a:xfrm>
            <a:off x="333550" y="140225"/>
            <a:ext cx="86118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400"/>
              </a:spcBef>
              <a:spcAft>
                <a:spcPts val="400"/>
              </a:spcAft>
              <a:buNone/>
            </a:pPr>
            <a:r>
              <a:rPr b="1" lang="en" sz="1700">
                <a:solidFill>
                  <a:srgbClr val="DC00AA"/>
                </a:solidFill>
              </a:rPr>
              <a:t>VNDLY: Advanced AI Integration for Enterprise-Grade Workforce Management</a:t>
            </a:r>
            <a:endParaRPr b="1" i="0" sz="1700" u="none" cap="none" strike="noStrike">
              <a:solidFill>
                <a:srgbClr val="DC00AA"/>
              </a:solidFill>
            </a:endParaRPr>
          </a:p>
        </p:txBody>
      </p:sp>
      <p:sp>
        <p:nvSpPr>
          <p:cNvPr id="468" name="Google Shape;468;p63"/>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69" name="Google Shape;469;p63"/>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70" name="Google Shape;470;p63"/>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71" name="Google Shape;471;p63"/>
          <p:cNvSpPr txBox="1"/>
          <p:nvPr/>
        </p:nvSpPr>
        <p:spPr>
          <a:xfrm>
            <a:off x="499550" y="847600"/>
            <a:ext cx="27579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72" name="Google Shape;472;p63"/>
          <p:cNvSpPr txBox="1"/>
          <p:nvPr/>
        </p:nvSpPr>
        <p:spPr>
          <a:xfrm>
            <a:off x="175650" y="712925"/>
            <a:ext cx="8792700" cy="3537600"/>
          </a:xfrm>
          <a:prstGeom prst="rect">
            <a:avLst/>
          </a:prstGeom>
          <a:noFill/>
          <a:ln>
            <a:noFill/>
          </a:ln>
        </p:spPr>
        <p:txBody>
          <a:bodyPr anchorCtr="0" anchor="t" bIns="91425" lIns="91425" spcFirstLastPara="1" rIns="91425" wrap="square" tIns="91425">
            <a:noAutofit/>
          </a:bodyPr>
          <a:lstStyle/>
          <a:p>
            <a:pPr indent="-298450" lvl="0" marL="457200" rtl="0" algn="l">
              <a:lnSpc>
                <a:spcPct val="150000"/>
              </a:lnSpc>
              <a:spcBef>
                <a:spcPts val="1200"/>
              </a:spcBef>
              <a:spcAft>
                <a:spcPts val="0"/>
              </a:spcAft>
              <a:buSzPts val="1100"/>
              <a:buChar char="●"/>
            </a:pPr>
            <a:r>
              <a:rPr b="1" lang="en" sz="1100"/>
              <a:t>Predictive Hiring</a:t>
            </a:r>
            <a:r>
              <a:rPr lang="en" sz="1100"/>
              <a:t>: VNDLY, part of Workday, utilizes AI to offer predictive hiring capabilities, analyzing historical data and workforce trends to anticipate future staffing needs. This feature is ideal for large organizations with complex staffing requirements, allowing them to prepare in advance for peak times or anticipated project demands.</a:t>
            </a:r>
            <a:br>
              <a:rPr lang="en" sz="1100"/>
            </a:br>
            <a:endParaRPr sz="1100"/>
          </a:p>
          <a:p>
            <a:pPr indent="-298450" lvl="0" marL="457200" rtl="0" algn="l">
              <a:lnSpc>
                <a:spcPct val="150000"/>
              </a:lnSpc>
              <a:spcBef>
                <a:spcPts val="0"/>
              </a:spcBef>
              <a:spcAft>
                <a:spcPts val="0"/>
              </a:spcAft>
              <a:buSzPts val="1100"/>
              <a:buChar char="●"/>
            </a:pPr>
            <a:r>
              <a:rPr b="1" lang="en" sz="1100"/>
              <a:t>Real-Time Analytics</a:t>
            </a:r>
            <a:r>
              <a:rPr lang="en" sz="1100"/>
              <a:t>: VNDLY integrates real-time dashboards that update continuously with workforce data, providing immediate insights into staffing levels, productivity, and cost. This data-driven approach helps managers make informed decisions quickly, which is crucial for industries with strict workforce planning requirements, like finance and healthcare.</a:t>
            </a:r>
            <a:br>
              <a:rPr lang="en" sz="1100"/>
            </a:br>
            <a:endParaRPr sz="1100"/>
          </a:p>
          <a:p>
            <a:pPr indent="-298450" lvl="0" marL="457200" rtl="0" algn="l">
              <a:lnSpc>
                <a:spcPct val="150000"/>
              </a:lnSpc>
              <a:spcBef>
                <a:spcPts val="0"/>
              </a:spcBef>
              <a:spcAft>
                <a:spcPts val="0"/>
              </a:spcAft>
              <a:buSzPts val="1100"/>
              <a:buChar char="●"/>
            </a:pPr>
            <a:r>
              <a:rPr b="1" lang="en" sz="1100"/>
              <a:t>Enhanced Resource Allocation</a:t>
            </a:r>
            <a:r>
              <a:rPr lang="en" sz="1100"/>
              <a:t>: VNDLY’s AI allocates resources based on skills, project requirements, and availability. This ensures that the right employees are assigned to the right roles, optimizing productivity and reducing costs associated with overstaffing or hiring underqualified workers.</a:t>
            </a:r>
            <a:br>
              <a:rPr lang="en" sz="1100"/>
            </a:br>
            <a:endParaRPr sz="1100"/>
          </a:p>
          <a:p>
            <a:pPr indent="-298450" lvl="0" marL="457200" rtl="0" algn="l">
              <a:lnSpc>
                <a:spcPct val="150000"/>
              </a:lnSpc>
              <a:spcBef>
                <a:spcPts val="0"/>
              </a:spcBef>
              <a:spcAft>
                <a:spcPts val="0"/>
              </a:spcAft>
              <a:buSzPts val="1100"/>
              <a:buChar char="●"/>
            </a:pPr>
            <a:r>
              <a:rPr b="1" lang="en" sz="1100"/>
              <a:t>Competitive Advantage</a:t>
            </a:r>
            <a:r>
              <a:rPr lang="en" sz="1100"/>
              <a:t>: VNDLY’s AI-driven features set it apart as a powerful tool for enterprise-level organizations that need robust, predictive, and strategic workforce planning capabilities. Its integration with Workday further strengthens its position as a comprehensive solution for large, data-driven companies.</a:t>
            </a:r>
            <a:endParaRPr sz="1100"/>
          </a:p>
          <a:p>
            <a:pPr indent="0" lvl="0" marL="0" rtl="0" algn="l">
              <a:lnSpc>
                <a:spcPct val="150000"/>
              </a:lnSpc>
              <a:spcBef>
                <a:spcPts val="1200"/>
              </a:spcBef>
              <a:spcAft>
                <a:spcPts val="0"/>
              </a:spcAft>
              <a:buNone/>
            </a:pPr>
            <a:r>
              <a:t/>
            </a:r>
            <a:endParaRPr b="1"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4"/>
          <p:cNvSpPr txBox="1"/>
          <p:nvPr/>
        </p:nvSpPr>
        <p:spPr>
          <a:xfrm>
            <a:off x="333550" y="140225"/>
            <a:ext cx="86118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400"/>
              </a:spcBef>
              <a:spcAft>
                <a:spcPts val="400"/>
              </a:spcAft>
              <a:buNone/>
            </a:pPr>
            <a:r>
              <a:rPr b="1" lang="en" sz="1800">
                <a:solidFill>
                  <a:srgbClr val="DC00AA"/>
                </a:solidFill>
              </a:rPr>
              <a:t>Indeed Flex: AI for Real-Time Gig Economy Staffing</a:t>
            </a:r>
            <a:endParaRPr b="1" sz="1800">
              <a:solidFill>
                <a:srgbClr val="DC00AA"/>
              </a:solidFill>
            </a:endParaRPr>
          </a:p>
        </p:txBody>
      </p:sp>
      <p:sp>
        <p:nvSpPr>
          <p:cNvPr id="478" name="Google Shape;478;p64"/>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79" name="Google Shape;479;p64"/>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80" name="Google Shape;480;p64"/>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81" name="Google Shape;481;p64"/>
          <p:cNvSpPr txBox="1"/>
          <p:nvPr/>
        </p:nvSpPr>
        <p:spPr>
          <a:xfrm>
            <a:off x="499550" y="847600"/>
            <a:ext cx="27579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82" name="Google Shape;482;p64"/>
          <p:cNvSpPr txBox="1"/>
          <p:nvPr/>
        </p:nvSpPr>
        <p:spPr>
          <a:xfrm>
            <a:off x="175650" y="712925"/>
            <a:ext cx="8792700" cy="3537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SzPts val="1200"/>
              <a:buChar char="●"/>
            </a:pPr>
            <a:r>
              <a:rPr b="1" lang="en" sz="1200"/>
              <a:t>AI-Driven Talent Matching</a:t>
            </a:r>
            <a:r>
              <a:rPr lang="en" sz="1200"/>
              <a:t>: Indeed Flex uses AI primarily to match workers with available shifts in real time. By analyzing factors like worker availability, skills, and past performance, Indeed Flex can ensure that shifts are filled quickly with the most suitable candidates. This makes it ideal for gig-economy sectors like hospitality and retail, where the demand for labor fluctuates frequently.</a:t>
            </a:r>
            <a:br>
              <a:rPr lang="en" sz="1200"/>
            </a:br>
            <a:endParaRPr sz="1200"/>
          </a:p>
          <a:p>
            <a:pPr indent="-304800" lvl="0" marL="457200" rtl="0" algn="l">
              <a:lnSpc>
                <a:spcPct val="115000"/>
              </a:lnSpc>
              <a:spcBef>
                <a:spcPts val="0"/>
              </a:spcBef>
              <a:spcAft>
                <a:spcPts val="0"/>
              </a:spcAft>
              <a:buSzPts val="1200"/>
              <a:buChar char="●"/>
            </a:pPr>
            <a:r>
              <a:rPr b="1" lang="en" sz="1200"/>
              <a:t>Real-Time Shift Management</a:t>
            </a:r>
            <a:r>
              <a:rPr lang="en" sz="1200"/>
              <a:t>: Indeed Flex focuses on real-time responsiveness. Its AI-driven matching system allows employers to find and assign workers within minutes, which is a significant advantage in high-turnover industries where staffing needs change rapidly.</a:t>
            </a:r>
            <a:br>
              <a:rPr lang="en" sz="1200"/>
            </a:br>
            <a:endParaRPr sz="1200"/>
          </a:p>
          <a:p>
            <a:pPr indent="-304800" lvl="0" marL="457200" rtl="0" algn="l">
              <a:lnSpc>
                <a:spcPct val="115000"/>
              </a:lnSpc>
              <a:spcBef>
                <a:spcPts val="0"/>
              </a:spcBef>
              <a:spcAft>
                <a:spcPts val="0"/>
              </a:spcAft>
              <a:buSzPts val="1200"/>
              <a:buChar char="●"/>
            </a:pPr>
            <a:r>
              <a:rPr b="1" lang="en" sz="1200"/>
              <a:t>Limited Predictive Hiring and Analytics</a:t>
            </a:r>
            <a:r>
              <a:rPr lang="en" sz="1200"/>
              <a:t>: Unlike VNDLY, Indeed Flex doesn’t offer predictive hiring or complex workforce analytics, as its target users require immediate, tactical solutions rather than long-term strategic planning. This makes it a flexible, agile solution for companies that need short-term staffing rather than enterprise-grade workforce planning.</a:t>
            </a:r>
            <a:br>
              <a:rPr lang="en" sz="1200"/>
            </a:br>
            <a:endParaRPr sz="1200"/>
          </a:p>
          <a:p>
            <a:pPr indent="-304800" lvl="0" marL="457200" rtl="0" algn="l">
              <a:lnSpc>
                <a:spcPct val="115000"/>
              </a:lnSpc>
              <a:spcBef>
                <a:spcPts val="0"/>
              </a:spcBef>
              <a:spcAft>
                <a:spcPts val="0"/>
              </a:spcAft>
              <a:buSzPts val="1200"/>
              <a:buChar char="●"/>
            </a:pPr>
            <a:r>
              <a:rPr b="1" lang="en" sz="1200"/>
              <a:t>Competitive Advantage</a:t>
            </a:r>
            <a:r>
              <a:rPr lang="en" sz="1200"/>
              <a:t>: Indeed Flex’s use of AI for fast, on-demand staffing is a perfect fit for the gig economy. It distinguishes itself from VNDLY and Simply VMS by focusing on speed, responsiveness, and mobile-first design, making it the go-to solution for industries with fluctuating labor needs.</a:t>
            </a:r>
            <a:endParaRPr sz="1200"/>
          </a:p>
          <a:p>
            <a:pPr indent="0" lvl="0" marL="0" rtl="0" algn="l">
              <a:lnSpc>
                <a:spcPct val="115000"/>
              </a:lnSpc>
              <a:spcBef>
                <a:spcPts val="1200"/>
              </a:spcBef>
              <a:spcAft>
                <a:spcPts val="0"/>
              </a:spcAft>
              <a:buNone/>
            </a:pPr>
            <a:r>
              <a:t/>
            </a:r>
            <a:endParaRPr b="1" sz="12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65"/>
          <p:cNvSpPr txBox="1"/>
          <p:nvPr/>
        </p:nvSpPr>
        <p:spPr>
          <a:xfrm>
            <a:off x="333550" y="140225"/>
            <a:ext cx="86118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400"/>
              </a:spcBef>
              <a:spcAft>
                <a:spcPts val="400"/>
              </a:spcAft>
              <a:buNone/>
            </a:pPr>
            <a:r>
              <a:rPr b="1" lang="en" sz="1800">
                <a:solidFill>
                  <a:srgbClr val="DC00AA"/>
                </a:solidFill>
              </a:rPr>
              <a:t>Competitor Summary and Analysis</a:t>
            </a:r>
            <a:endParaRPr b="1" sz="1800">
              <a:solidFill>
                <a:srgbClr val="DC00AA"/>
              </a:solidFill>
            </a:endParaRPr>
          </a:p>
        </p:txBody>
      </p:sp>
      <p:sp>
        <p:nvSpPr>
          <p:cNvPr id="488" name="Google Shape;488;p65"/>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89" name="Google Shape;489;p65"/>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90" name="Google Shape;490;p65"/>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491" name="Google Shape;491;p65"/>
          <p:cNvSpPr txBox="1"/>
          <p:nvPr/>
        </p:nvSpPr>
        <p:spPr>
          <a:xfrm>
            <a:off x="499550" y="847600"/>
            <a:ext cx="27579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graphicFrame>
        <p:nvGraphicFramePr>
          <p:cNvPr id="492" name="Google Shape;492;p65"/>
          <p:cNvGraphicFramePr/>
          <p:nvPr/>
        </p:nvGraphicFramePr>
        <p:xfrm>
          <a:off x="810200" y="847600"/>
          <a:ext cx="3000000" cy="3000000"/>
        </p:xfrm>
        <a:graphic>
          <a:graphicData uri="http://schemas.openxmlformats.org/drawingml/2006/table">
            <a:tbl>
              <a:tblPr>
                <a:noFill/>
                <a:tableStyleId>{4C45039B-C4C6-43A8-82AD-9C03115E97B8}</a:tableStyleId>
              </a:tblPr>
              <a:tblGrid>
                <a:gridCol w="1612475"/>
                <a:gridCol w="1612475"/>
                <a:gridCol w="1612475"/>
                <a:gridCol w="1612475"/>
                <a:gridCol w="1612475"/>
              </a:tblGrid>
              <a:tr h="483875">
                <a:tc>
                  <a:txBody>
                    <a:bodyPr/>
                    <a:lstStyle/>
                    <a:p>
                      <a:pPr indent="0" lvl="0" marL="0" rtl="0" algn="l">
                        <a:spcBef>
                          <a:spcPts val="0"/>
                        </a:spcBef>
                        <a:spcAft>
                          <a:spcPts val="0"/>
                        </a:spcAft>
                        <a:buNone/>
                      </a:pPr>
                      <a:r>
                        <a:rPr b="1" lang="en" sz="1000"/>
                        <a:t>Platform </a:t>
                      </a:r>
                      <a:endParaRPr b="1" sz="1000"/>
                    </a:p>
                  </a:txBody>
                  <a:tcPr marT="91425" marB="91425" marR="91425" marL="91425">
                    <a:solidFill>
                      <a:srgbClr val="D5A6BD"/>
                    </a:solidFill>
                  </a:tcPr>
                </a:tc>
                <a:tc>
                  <a:txBody>
                    <a:bodyPr/>
                    <a:lstStyle/>
                    <a:p>
                      <a:pPr indent="0" lvl="0" marL="0" rtl="0" algn="l">
                        <a:spcBef>
                          <a:spcPts val="0"/>
                        </a:spcBef>
                        <a:spcAft>
                          <a:spcPts val="0"/>
                        </a:spcAft>
                        <a:buNone/>
                      </a:pPr>
                      <a:r>
                        <a:rPr b="1" lang="en" sz="1000"/>
                        <a:t>AI Integration Focus</a:t>
                      </a:r>
                      <a:endParaRPr b="1" sz="1000"/>
                    </a:p>
                  </a:txBody>
                  <a:tcPr marT="91425" marB="91425" marR="91425" marL="91425">
                    <a:solidFill>
                      <a:srgbClr val="D5A6BD"/>
                    </a:solidFill>
                  </a:tcPr>
                </a:tc>
                <a:tc>
                  <a:txBody>
                    <a:bodyPr/>
                    <a:lstStyle/>
                    <a:p>
                      <a:pPr indent="0" lvl="0" marL="0" rtl="0" algn="l">
                        <a:spcBef>
                          <a:spcPts val="0"/>
                        </a:spcBef>
                        <a:spcAft>
                          <a:spcPts val="0"/>
                        </a:spcAft>
                        <a:buNone/>
                      </a:pPr>
                      <a:r>
                        <a:rPr b="1" lang="en" sz="1000"/>
                        <a:t>Key Benefits</a:t>
                      </a:r>
                      <a:endParaRPr b="1" sz="1000"/>
                    </a:p>
                  </a:txBody>
                  <a:tcPr marT="91425" marB="91425" marR="91425" marL="91425">
                    <a:solidFill>
                      <a:srgbClr val="D5A6BD"/>
                    </a:solidFill>
                  </a:tcPr>
                </a:tc>
                <a:tc>
                  <a:txBody>
                    <a:bodyPr/>
                    <a:lstStyle/>
                    <a:p>
                      <a:pPr indent="0" lvl="0" marL="0" rtl="0" algn="l">
                        <a:spcBef>
                          <a:spcPts val="0"/>
                        </a:spcBef>
                        <a:spcAft>
                          <a:spcPts val="0"/>
                        </a:spcAft>
                        <a:buNone/>
                      </a:pPr>
                      <a:r>
                        <a:rPr b="1" lang="en" sz="1000"/>
                        <a:t>Competitive Positioning</a:t>
                      </a:r>
                      <a:endParaRPr b="1" sz="1000"/>
                    </a:p>
                  </a:txBody>
                  <a:tcPr marT="91425" marB="91425" marR="91425" marL="91425">
                    <a:solidFill>
                      <a:srgbClr val="D5A6BD"/>
                    </a:solidFill>
                  </a:tcPr>
                </a:tc>
                <a:tc>
                  <a:txBody>
                    <a:bodyPr/>
                    <a:lstStyle/>
                    <a:p>
                      <a:pPr indent="0" lvl="0" marL="0" rtl="0" algn="l">
                        <a:spcBef>
                          <a:spcPts val="0"/>
                        </a:spcBef>
                        <a:spcAft>
                          <a:spcPts val="0"/>
                        </a:spcAft>
                        <a:buNone/>
                      </a:pPr>
                      <a:r>
                        <a:rPr b="1" lang="en" sz="1000"/>
                        <a:t>Target Audience</a:t>
                      </a:r>
                      <a:endParaRPr b="1" sz="1000"/>
                    </a:p>
                  </a:txBody>
                  <a:tcPr marT="91425" marB="91425" marR="91425" marL="91425">
                    <a:solidFill>
                      <a:srgbClr val="D5A6BD"/>
                    </a:solidFill>
                  </a:tcPr>
                </a:tc>
              </a:tr>
              <a:tr h="1161350">
                <a:tc>
                  <a:txBody>
                    <a:bodyPr/>
                    <a:lstStyle/>
                    <a:p>
                      <a:pPr indent="0" lvl="0" marL="0" rtl="0" algn="l">
                        <a:spcBef>
                          <a:spcPts val="0"/>
                        </a:spcBef>
                        <a:spcAft>
                          <a:spcPts val="0"/>
                        </a:spcAft>
                        <a:buNone/>
                      </a:pPr>
                      <a:r>
                        <a:rPr b="1" lang="en" sz="1000"/>
                        <a:t>Vndly</a:t>
                      </a:r>
                      <a:endParaRPr b="1" sz="1000"/>
                    </a:p>
                  </a:txBody>
                  <a:tcPr marT="91425" marB="91425" marR="91425" marL="91425"/>
                </a:tc>
                <a:tc>
                  <a:txBody>
                    <a:bodyPr/>
                    <a:lstStyle/>
                    <a:p>
                      <a:pPr indent="0" lvl="0" marL="0" rtl="0" algn="l">
                        <a:spcBef>
                          <a:spcPts val="0"/>
                        </a:spcBef>
                        <a:spcAft>
                          <a:spcPts val="0"/>
                        </a:spcAft>
                        <a:buNone/>
                      </a:pPr>
                      <a:r>
                        <a:rPr lang="en" sz="1000"/>
                        <a:t>Predictive Hiring, Real-Time Analytics, Resource Allocation</a:t>
                      </a:r>
                      <a:endParaRPr sz="1000"/>
                    </a:p>
                  </a:txBody>
                  <a:tcPr marT="91425" marB="91425" marR="91425" marL="91425"/>
                </a:tc>
                <a:tc>
                  <a:txBody>
                    <a:bodyPr/>
                    <a:lstStyle/>
                    <a:p>
                      <a:pPr indent="0" lvl="0" marL="0" rtl="0" algn="l">
                        <a:spcBef>
                          <a:spcPts val="0"/>
                        </a:spcBef>
                        <a:spcAft>
                          <a:spcPts val="0"/>
                        </a:spcAft>
                        <a:buNone/>
                      </a:pPr>
                      <a:r>
                        <a:rPr lang="en" sz="1000"/>
                        <a:t>Advanced workforce planning, proactive resource management, reduced staffing costs</a:t>
                      </a:r>
                      <a:endParaRPr sz="1000"/>
                    </a:p>
                  </a:txBody>
                  <a:tcPr marT="91425" marB="91425" marR="91425" marL="91425"/>
                </a:tc>
                <a:tc>
                  <a:txBody>
                    <a:bodyPr/>
                    <a:lstStyle/>
                    <a:p>
                      <a:pPr indent="0" lvl="0" marL="0" rtl="0" algn="l">
                        <a:spcBef>
                          <a:spcPts val="0"/>
                        </a:spcBef>
                        <a:spcAft>
                          <a:spcPts val="0"/>
                        </a:spcAft>
                        <a:buNone/>
                      </a:pPr>
                      <a:r>
                        <a:rPr lang="en" sz="1000"/>
                        <a:t>Positioned as an enterprise-grade VMS with strong AI-driven capabilities for large organizations</a:t>
                      </a:r>
                      <a:endParaRPr sz="1000"/>
                    </a:p>
                  </a:txBody>
                  <a:tcPr marT="91425" marB="91425" marR="91425" marL="91425"/>
                </a:tc>
                <a:tc>
                  <a:txBody>
                    <a:bodyPr/>
                    <a:lstStyle/>
                    <a:p>
                      <a:pPr indent="0" lvl="0" marL="0" rtl="0" algn="l">
                        <a:spcBef>
                          <a:spcPts val="0"/>
                        </a:spcBef>
                        <a:spcAft>
                          <a:spcPts val="0"/>
                        </a:spcAft>
                        <a:buNone/>
                      </a:pPr>
                      <a:r>
                        <a:rPr lang="en" sz="1000"/>
                        <a:t>Large enterprises needing strategic workforce planning</a:t>
                      </a:r>
                      <a:endParaRPr sz="1000"/>
                    </a:p>
                  </a:txBody>
                  <a:tcPr marT="91425" marB="91425" marR="91425" marL="91425"/>
                </a:tc>
              </a:tr>
              <a:tr h="1161350">
                <a:tc>
                  <a:txBody>
                    <a:bodyPr/>
                    <a:lstStyle/>
                    <a:p>
                      <a:pPr indent="0" lvl="0" marL="0" rtl="0" algn="l">
                        <a:spcBef>
                          <a:spcPts val="0"/>
                        </a:spcBef>
                        <a:spcAft>
                          <a:spcPts val="0"/>
                        </a:spcAft>
                        <a:buNone/>
                      </a:pPr>
                      <a:r>
                        <a:rPr b="1" lang="en" sz="1000"/>
                        <a:t>Simply VMS</a:t>
                      </a:r>
                      <a:endParaRPr b="1" sz="1000"/>
                    </a:p>
                  </a:txBody>
                  <a:tcPr marT="91425" marB="91425" marR="91425" marL="91425"/>
                </a:tc>
                <a:tc>
                  <a:txBody>
                    <a:bodyPr/>
                    <a:lstStyle/>
                    <a:p>
                      <a:pPr indent="0" lvl="0" marL="0" rtl="0" algn="l">
                        <a:spcBef>
                          <a:spcPts val="0"/>
                        </a:spcBef>
                        <a:spcAft>
                          <a:spcPts val="0"/>
                        </a:spcAft>
                        <a:buNone/>
                      </a:pPr>
                      <a:r>
                        <a:rPr lang="en" sz="1000"/>
                        <a:t>Minimal AI focus; basic automation for core functions</a:t>
                      </a:r>
                      <a:endParaRPr sz="1000"/>
                    </a:p>
                  </a:txBody>
                  <a:tcPr marT="91425" marB="91425" marR="91425" marL="91425"/>
                </a:tc>
                <a:tc>
                  <a:txBody>
                    <a:bodyPr/>
                    <a:lstStyle/>
                    <a:p>
                      <a:pPr indent="0" lvl="0" marL="0" rtl="0" algn="l">
                        <a:spcBef>
                          <a:spcPts val="0"/>
                        </a:spcBef>
                        <a:spcAft>
                          <a:spcPts val="0"/>
                        </a:spcAft>
                        <a:buNone/>
                      </a:pPr>
                      <a:r>
                        <a:rPr lang="en" sz="1000"/>
                        <a:t>Easy-to-use, cost-effective, essential VMS features</a:t>
                      </a:r>
                      <a:endParaRPr sz="1000"/>
                    </a:p>
                  </a:txBody>
                  <a:tcPr marT="91425" marB="91425" marR="91425" marL="91425"/>
                </a:tc>
                <a:tc>
                  <a:txBody>
                    <a:bodyPr/>
                    <a:lstStyle/>
                    <a:p>
                      <a:pPr indent="0" lvl="0" marL="0" rtl="0" algn="l">
                        <a:spcBef>
                          <a:spcPts val="0"/>
                        </a:spcBef>
                        <a:spcAft>
                          <a:spcPts val="0"/>
                        </a:spcAft>
                        <a:buNone/>
                      </a:pPr>
                      <a:r>
                        <a:rPr lang="en" sz="1000"/>
                        <a:t>Appeals to organizations looking for streamlined functionality without AI complexity</a:t>
                      </a:r>
                      <a:endParaRPr sz="1000"/>
                    </a:p>
                  </a:txBody>
                  <a:tcPr marT="91425" marB="91425" marR="91425" marL="91425"/>
                </a:tc>
                <a:tc>
                  <a:txBody>
                    <a:bodyPr/>
                    <a:lstStyle/>
                    <a:p>
                      <a:pPr indent="0" lvl="0" marL="0" rtl="0" algn="l">
                        <a:spcBef>
                          <a:spcPts val="0"/>
                        </a:spcBef>
                        <a:spcAft>
                          <a:spcPts val="0"/>
                        </a:spcAft>
                        <a:buNone/>
                      </a:pPr>
                      <a:r>
                        <a:rPr lang="en" sz="1000"/>
                        <a:t>Small to mid-sized businesses needing core VMS features</a:t>
                      </a:r>
                      <a:endParaRPr sz="1000"/>
                    </a:p>
                  </a:txBody>
                  <a:tcPr marT="91425" marB="91425" marR="91425" marL="91425"/>
                </a:tc>
              </a:tr>
              <a:tr h="780600">
                <a:tc>
                  <a:txBody>
                    <a:bodyPr/>
                    <a:lstStyle/>
                    <a:p>
                      <a:pPr indent="0" lvl="0" marL="0" rtl="0" algn="l">
                        <a:spcBef>
                          <a:spcPts val="0"/>
                        </a:spcBef>
                        <a:spcAft>
                          <a:spcPts val="0"/>
                        </a:spcAft>
                        <a:buNone/>
                      </a:pPr>
                      <a:r>
                        <a:rPr b="1" lang="en" sz="1000"/>
                        <a:t>IndeedFlex</a:t>
                      </a:r>
                      <a:endParaRPr b="1" sz="1000"/>
                    </a:p>
                  </a:txBody>
                  <a:tcPr marT="91425" marB="91425" marR="91425" marL="91425"/>
                </a:tc>
                <a:tc>
                  <a:txBody>
                    <a:bodyPr/>
                    <a:lstStyle/>
                    <a:p>
                      <a:pPr indent="0" lvl="0" marL="0" rtl="0" algn="l">
                        <a:spcBef>
                          <a:spcPts val="0"/>
                        </a:spcBef>
                        <a:spcAft>
                          <a:spcPts val="0"/>
                        </a:spcAft>
                        <a:buNone/>
                      </a:pPr>
                      <a:r>
                        <a:rPr lang="en" sz="1000"/>
                        <a:t>Real-Time Shift Matching for Gig Economy</a:t>
                      </a:r>
                      <a:endParaRPr sz="1000"/>
                    </a:p>
                  </a:txBody>
                  <a:tcPr marT="91425" marB="91425" marR="91425" marL="91425"/>
                </a:tc>
                <a:tc>
                  <a:txBody>
                    <a:bodyPr/>
                    <a:lstStyle/>
                    <a:p>
                      <a:pPr indent="0" lvl="0" marL="0" rtl="0" algn="l">
                        <a:spcBef>
                          <a:spcPts val="0"/>
                        </a:spcBef>
                        <a:spcAft>
                          <a:spcPts val="0"/>
                        </a:spcAft>
                        <a:buNone/>
                      </a:pPr>
                      <a:r>
                        <a:rPr lang="en" sz="1000"/>
                        <a:t>Quick staffing for high-turnover roles, real-time responsiveness</a:t>
                      </a:r>
                      <a:endParaRPr sz="1000"/>
                    </a:p>
                  </a:txBody>
                  <a:tcPr marT="91425" marB="91425" marR="91425" marL="91425"/>
                </a:tc>
                <a:tc>
                  <a:txBody>
                    <a:bodyPr/>
                    <a:lstStyle/>
                    <a:p>
                      <a:pPr indent="0" lvl="0" marL="0" rtl="0" algn="l">
                        <a:spcBef>
                          <a:spcPts val="0"/>
                        </a:spcBef>
                        <a:spcAft>
                          <a:spcPts val="0"/>
                        </a:spcAft>
                        <a:buNone/>
                      </a:pPr>
                      <a:r>
                        <a:rPr lang="en" sz="1000"/>
                        <a:t>Tailored for gig economy with fast, AI-driven shift matching</a:t>
                      </a:r>
                      <a:endParaRPr sz="1000"/>
                    </a:p>
                  </a:txBody>
                  <a:tcPr marT="91425" marB="91425" marR="91425" marL="91425"/>
                </a:tc>
                <a:tc>
                  <a:txBody>
                    <a:bodyPr/>
                    <a:lstStyle/>
                    <a:p>
                      <a:pPr indent="0" lvl="0" marL="0" rtl="0" algn="l">
                        <a:spcBef>
                          <a:spcPts val="0"/>
                        </a:spcBef>
                        <a:spcAft>
                          <a:spcPts val="0"/>
                        </a:spcAft>
                        <a:buNone/>
                      </a:pPr>
                      <a:r>
                        <a:rPr lang="en" sz="1000"/>
                        <a:t>Industries with immediate staffing needs (retail, hospitality)</a:t>
                      </a:r>
                      <a:endParaRPr sz="1000"/>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6"/>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400"/>
              </a:spcBef>
              <a:spcAft>
                <a:spcPts val="0"/>
              </a:spcAft>
              <a:buNone/>
            </a:pPr>
            <a:r>
              <a:rPr lang="en" sz="2400">
                <a:solidFill>
                  <a:srgbClr val="F8F8F8"/>
                </a:solidFill>
                <a:latin typeface="Arial"/>
                <a:ea typeface="Arial"/>
                <a:cs typeface="Arial"/>
                <a:sym typeface="Arial"/>
              </a:rPr>
              <a:t>Job Posting Approaches</a:t>
            </a:r>
            <a:br>
              <a:rPr lang="en" sz="2400">
                <a:solidFill>
                  <a:srgbClr val="F8F8F8"/>
                </a:solidFill>
                <a:latin typeface="Arial"/>
                <a:ea typeface="Arial"/>
                <a:cs typeface="Arial"/>
                <a:sym typeface="Arial"/>
              </a:rPr>
            </a:br>
            <a:br>
              <a:rPr lang="en" sz="2400">
                <a:solidFill>
                  <a:srgbClr val="F8F8F8"/>
                </a:solidFill>
                <a:latin typeface="Arial"/>
                <a:ea typeface="Arial"/>
                <a:cs typeface="Arial"/>
                <a:sym typeface="Arial"/>
              </a:rPr>
            </a:br>
            <a:r>
              <a:rPr lang="en" sz="2400">
                <a:solidFill>
                  <a:srgbClr val="F8F8F8"/>
                </a:solidFill>
                <a:latin typeface="Arial"/>
                <a:ea typeface="Arial"/>
                <a:cs typeface="Arial"/>
                <a:sym typeface="Arial"/>
              </a:rPr>
              <a:t>     Simply VMS, VNDLY, and Indeed Flex</a:t>
            </a:r>
            <a:endParaRPr sz="2400">
              <a:solidFill>
                <a:srgbClr val="F8F8F8"/>
              </a:solidFill>
              <a:latin typeface="Arial"/>
              <a:ea typeface="Arial"/>
              <a:cs typeface="Arial"/>
              <a:sym typeface="Arial"/>
            </a:endParaRPr>
          </a:p>
          <a:p>
            <a:pPr indent="0" lvl="0" marL="0" rtl="0" algn="ctr">
              <a:lnSpc>
                <a:spcPct val="100000"/>
              </a:lnSpc>
              <a:spcBef>
                <a:spcPts val="400"/>
              </a:spcBef>
              <a:spcAft>
                <a:spcPts val="0"/>
              </a:spcAft>
              <a:buClr>
                <a:schemeClr val="dk1"/>
              </a:buClr>
              <a:buSzPts val="1100"/>
              <a:buFont typeface="Arial"/>
              <a:buNone/>
            </a:pPr>
            <a:r>
              <a:t/>
            </a:r>
            <a:endParaRPr sz="2400">
              <a:solidFill>
                <a:srgbClr val="F8F8F8"/>
              </a:solidFill>
              <a:latin typeface="Arial"/>
              <a:ea typeface="Arial"/>
              <a:cs typeface="Arial"/>
              <a:sym typeface="Arial"/>
            </a:endParaRPr>
          </a:p>
        </p:txBody>
      </p:sp>
      <p:sp>
        <p:nvSpPr>
          <p:cNvPr id="498" name="Google Shape;498;p66"/>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7"/>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504" name="Google Shape;504;p67"/>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505" name="Google Shape;505;p67"/>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Job Posting Approaches - Simply VMS, Vndly</a:t>
            </a:r>
            <a:endParaRPr b="1" i="0" sz="4400" u="none" cap="none" strike="noStrike">
              <a:solidFill>
                <a:srgbClr val="DC00AA"/>
              </a:solidFill>
              <a:latin typeface="Plus Jakarta Sans"/>
              <a:ea typeface="Plus Jakarta Sans"/>
              <a:cs typeface="Plus Jakarta Sans"/>
              <a:sym typeface="Plus Jakarta Sans"/>
            </a:endParaRPr>
          </a:p>
        </p:txBody>
      </p:sp>
      <p:sp>
        <p:nvSpPr>
          <p:cNvPr id="506" name="Google Shape;506;p67"/>
          <p:cNvSpPr txBox="1"/>
          <p:nvPr/>
        </p:nvSpPr>
        <p:spPr>
          <a:xfrm>
            <a:off x="589575" y="782700"/>
            <a:ext cx="58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07" name="Google Shape;507;p67"/>
          <p:cNvSpPr txBox="1"/>
          <p:nvPr/>
        </p:nvSpPr>
        <p:spPr>
          <a:xfrm>
            <a:off x="538750" y="945350"/>
            <a:ext cx="58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08" name="Google Shape;508;p67"/>
          <p:cNvSpPr txBox="1"/>
          <p:nvPr/>
        </p:nvSpPr>
        <p:spPr>
          <a:xfrm>
            <a:off x="333550" y="712925"/>
            <a:ext cx="8621700" cy="3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200"/>
              <a:t>Simply VMS</a:t>
            </a:r>
            <a:endParaRPr b="1" sz="1200"/>
          </a:p>
          <a:p>
            <a:pPr indent="0" lvl="0" marL="0" rtl="0" algn="l">
              <a:lnSpc>
                <a:spcPct val="115000"/>
              </a:lnSpc>
              <a:spcBef>
                <a:spcPts val="1200"/>
              </a:spcBef>
              <a:spcAft>
                <a:spcPts val="0"/>
              </a:spcAft>
              <a:buNone/>
            </a:pPr>
            <a:r>
              <a:rPr lang="en" sz="1200"/>
              <a:t>Simply VMS offers a structured approach to job postings, enabling clients to create and manage postings efficiently. Users can add job postings by selecting the site, department, and job title template, which pre-populates essential details such as hire type, cost center, team, rate information, and job description. This method ensures consistency and accuracy across postings. Additionally, clients can notify selected vendors about new postings, facilitating timely candidate submissions.</a:t>
            </a:r>
            <a:endParaRPr sz="1200"/>
          </a:p>
          <a:p>
            <a:pPr indent="0" lvl="0" marL="0" rtl="0" algn="l">
              <a:lnSpc>
                <a:spcPct val="115000"/>
              </a:lnSpc>
              <a:spcBef>
                <a:spcPts val="1200"/>
              </a:spcBef>
              <a:spcAft>
                <a:spcPts val="0"/>
              </a:spcAft>
              <a:buNone/>
            </a:pPr>
            <a:r>
              <a:rPr lang="en" sz="1200" u="sng">
                <a:solidFill>
                  <a:schemeClr val="hlink"/>
                </a:solidFill>
                <a:hlinkClick r:id="rId3"/>
              </a:rPr>
              <a:t>Simple VMS Help</a:t>
            </a:r>
            <a:endParaRPr sz="1200" u="sng">
              <a:solidFill>
                <a:schemeClr val="hlink"/>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1200"/>
              </a:spcBef>
              <a:spcAft>
                <a:spcPts val="0"/>
              </a:spcAft>
              <a:buNone/>
            </a:pPr>
            <a:r>
              <a:rPr b="1" lang="en" sz="1100"/>
              <a:t>VNDLY</a:t>
            </a:r>
            <a:endParaRPr b="1" sz="1100"/>
          </a:p>
          <a:p>
            <a:pPr indent="0" lvl="0" marL="0" rtl="0" algn="l">
              <a:lnSpc>
                <a:spcPct val="115000"/>
              </a:lnSpc>
              <a:spcBef>
                <a:spcPts val="1200"/>
              </a:spcBef>
              <a:spcAft>
                <a:spcPts val="0"/>
              </a:spcAft>
              <a:buNone/>
            </a:pPr>
            <a:r>
              <a:rPr lang="en" sz="1100"/>
              <a:t>VNDLY, now part of Workday, provides a cloud-native Vendor Management System (VMS) designed to centralize and optimize contingent workforce programs. The platform supports automated job requisitions, allowing hiring managers to create and approve job postings efficiently. VNDLY's integration with Workday Human Capital Management (HCM) enables seamless management of both full-time and contingent workers, offering a holistic view of the workforce.</a:t>
            </a:r>
            <a:endParaRPr sz="1100"/>
          </a:p>
          <a:p>
            <a:pPr indent="0" lvl="0" marL="0" rtl="0" algn="l">
              <a:lnSpc>
                <a:spcPct val="115000"/>
              </a:lnSpc>
              <a:spcBef>
                <a:spcPts val="1200"/>
              </a:spcBef>
              <a:spcAft>
                <a:spcPts val="0"/>
              </a:spcAft>
              <a:buNone/>
            </a:pPr>
            <a:r>
              <a:rPr lang="en" sz="1100" u="sng">
                <a:solidFill>
                  <a:schemeClr val="hlink"/>
                </a:solidFill>
                <a:hlinkClick r:id="rId4"/>
              </a:rPr>
              <a:t>Workday</a:t>
            </a:r>
            <a:endParaRPr sz="1100" u="sng">
              <a:solidFill>
                <a:schemeClr val="hlink"/>
              </a:solidFill>
            </a:endParaRPr>
          </a:p>
          <a:p>
            <a:pPr indent="0" lvl="0" marL="0" rtl="0" algn="l">
              <a:lnSpc>
                <a:spcPct val="115000"/>
              </a:lnSpc>
              <a:spcBef>
                <a:spcPts val="0"/>
              </a:spcBef>
              <a:spcAft>
                <a:spcPts val="0"/>
              </a:spcAft>
              <a:buNone/>
            </a:pPr>
            <a:r>
              <a:t/>
            </a:r>
            <a:endParaRPr sz="12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290" name="Google Shape;290;p41"/>
          <p:cNvPicPr preferRelativeResize="0"/>
          <p:nvPr/>
        </p:nvPicPr>
        <p:blipFill rotWithShape="1">
          <a:blip r:embed="rId3">
            <a:alphaModFix/>
          </a:blip>
          <a:srcRect b="50429" l="0" r="0" t="39277"/>
          <a:stretch/>
        </p:blipFill>
        <p:spPr>
          <a:xfrm>
            <a:off x="0" y="4516262"/>
            <a:ext cx="9144003" cy="627252"/>
          </a:xfrm>
          <a:prstGeom prst="rect">
            <a:avLst/>
          </a:prstGeom>
          <a:noFill/>
          <a:ln>
            <a:noFill/>
          </a:ln>
        </p:spPr>
      </p:pic>
      <p:pic>
        <p:nvPicPr>
          <p:cNvPr id="291" name="Google Shape;291;p41"/>
          <p:cNvPicPr preferRelativeResize="0"/>
          <p:nvPr/>
        </p:nvPicPr>
        <p:blipFill rotWithShape="1">
          <a:blip r:embed="rId4">
            <a:alphaModFix/>
          </a:blip>
          <a:srcRect b="0" l="0" r="0" t="0"/>
          <a:stretch/>
        </p:blipFill>
        <p:spPr>
          <a:xfrm>
            <a:off x="206975" y="4676988"/>
            <a:ext cx="1307375" cy="305775"/>
          </a:xfrm>
          <a:prstGeom prst="rect">
            <a:avLst/>
          </a:prstGeom>
          <a:noFill/>
          <a:ln>
            <a:noFill/>
          </a:ln>
        </p:spPr>
      </p:pic>
      <p:sp>
        <p:nvSpPr>
          <p:cNvPr id="292" name="Google Shape;292;p41"/>
          <p:cNvSpPr txBox="1"/>
          <p:nvPr>
            <p:ph idx="9" type="title"/>
          </p:nvPr>
        </p:nvSpPr>
        <p:spPr>
          <a:xfrm>
            <a:off x="151375" y="2038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700">
                <a:solidFill>
                  <a:srgbClr val="DC00AA"/>
                </a:solidFill>
                <a:latin typeface="Arial"/>
                <a:ea typeface="Arial"/>
                <a:cs typeface="Arial"/>
                <a:sym typeface="Arial"/>
              </a:rPr>
              <a:t>Overview of Simply VMS, Vndly, and Indeed Flex</a:t>
            </a:r>
            <a:endParaRPr b="1" sz="1700">
              <a:solidFill>
                <a:srgbClr val="DC00AA"/>
              </a:solidFill>
              <a:latin typeface="Plus Jakarta Sans"/>
              <a:ea typeface="Plus Jakarta Sans"/>
              <a:cs typeface="Plus Jakarta Sans"/>
              <a:sym typeface="Plus Jakarta Sans"/>
            </a:endParaRPr>
          </a:p>
        </p:txBody>
      </p:sp>
      <p:sp>
        <p:nvSpPr>
          <p:cNvPr id="293" name="Google Shape;293;p41"/>
          <p:cNvSpPr txBox="1"/>
          <p:nvPr/>
        </p:nvSpPr>
        <p:spPr>
          <a:xfrm>
            <a:off x="206975" y="834200"/>
            <a:ext cx="8412600" cy="155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t>Simply VMS</a:t>
            </a:r>
            <a:endParaRPr b="1" sz="1200"/>
          </a:p>
          <a:p>
            <a:pPr indent="0" lvl="0" marL="0" rtl="0" algn="l">
              <a:lnSpc>
                <a:spcPct val="115000"/>
              </a:lnSpc>
              <a:spcBef>
                <a:spcPts val="1200"/>
              </a:spcBef>
              <a:spcAft>
                <a:spcPts val="0"/>
              </a:spcAft>
              <a:buNone/>
            </a:pPr>
            <a:r>
              <a:rPr lang="en" sz="1200"/>
              <a:t>Simply VMS is a web-based Vendor Management System (VMS) designed to streamline all aspects of managing a contingent workforce. It offers features such as job order management, candidate review, workforce management, onboarding and compliance, client risk mitigation, and customizable reporting. The platform emphasizes ease of use, cost reduction, and enhanced communication between clients and staffing vendors.</a:t>
            </a:r>
            <a:endParaRPr sz="1200"/>
          </a:p>
          <a:p>
            <a:pPr indent="0" lvl="0" marL="0" rtl="0" algn="l">
              <a:lnSpc>
                <a:spcPct val="115000"/>
              </a:lnSpc>
              <a:spcBef>
                <a:spcPts val="1200"/>
              </a:spcBef>
              <a:spcAft>
                <a:spcPts val="0"/>
              </a:spcAft>
              <a:buNone/>
            </a:pPr>
            <a:r>
              <a:rPr lang="en" sz="1200" u="sng">
                <a:solidFill>
                  <a:schemeClr val="hlink"/>
                </a:solidFill>
                <a:hlinkClick r:id="rId5"/>
              </a:rPr>
              <a:t>Simple VMS</a:t>
            </a:r>
            <a:endParaRPr sz="1200" u="sng">
              <a:solidFill>
                <a:schemeClr val="hlink"/>
              </a:solidFill>
            </a:endParaRPr>
          </a:p>
          <a:p>
            <a:pPr indent="0" lvl="0" marL="0" rtl="0" algn="l">
              <a:lnSpc>
                <a:spcPct val="115000"/>
              </a:lnSpc>
              <a:spcBef>
                <a:spcPts val="1200"/>
              </a:spcBef>
              <a:spcAft>
                <a:spcPts val="0"/>
              </a:spcAft>
              <a:buNone/>
            </a:pPr>
            <a:r>
              <a:rPr b="1" lang="en" sz="1200"/>
              <a:t>VNDLY</a:t>
            </a:r>
            <a:endParaRPr b="1" sz="1200"/>
          </a:p>
          <a:p>
            <a:pPr indent="0" lvl="0" marL="0" rtl="0" algn="l">
              <a:lnSpc>
                <a:spcPct val="115000"/>
              </a:lnSpc>
              <a:spcBef>
                <a:spcPts val="1200"/>
              </a:spcBef>
              <a:spcAft>
                <a:spcPts val="0"/>
              </a:spcAft>
              <a:buNone/>
            </a:pPr>
            <a:r>
              <a:rPr lang="en" sz="1200"/>
              <a:t>VNDLY, now part of Workday, is a cloud-native VMS that optimizes the end-to-end lifecycle of contingent labor and statement of work (SOW) management. It integrates seamlessly with Workday Human Capital Management (HCM) and other systems to support global compliance, efficiency, and agility. Key features include intuitive user interface, global digital invoicing, self-serve configurability, and robust integration capabilities.</a:t>
            </a:r>
            <a:endParaRPr sz="1200"/>
          </a:p>
          <a:p>
            <a:pPr indent="0" lvl="0" marL="0" rtl="0" algn="l">
              <a:lnSpc>
                <a:spcPct val="115000"/>
              </a:lnSpc>
              <a:spcBef>
                <a:spcPts val="1200"/>
              </a:spcBef>
              <a:spcAft>
                <a:spcPts val="0"/>
              </a:spcAft>
              <a:buNone/>
            </a:pPr>
            <a:r>
              <a:rPr lang="en" sz="1200" u="sng">
                <a:solidFill>
                  <a:schemeClr val="hlink"/>
                </a:solidFill>
                <a:hlinkClick r:id="rId6"/>
              </a:rPr>
              <a:t>Workday</a:t>
            </a:r>
            <a:endParaRPr sz="1200" u="sng">
              <a:solidFill>
                <a:schemeClr val="hlink"/>
              </a:solidFill>
            </a:endParaRPr>
          </a:p>
          <a:p>
            <a:pPr indent="0" lvl="0" marL="0" rtl="0" algn="l">
              <a:lnSpc>
                <a:spcPct val="115000"/>
              </a:lnSpc>
              <a:spcBef>
                <a:spcPts val="1200"/>
              </a:spcBef>
              <a:spcAft>
                <a:spcPts val="1200"/>
              </a:spcAft>
              <a:buNone/>
            </a:pPr>
            <a:r>
              <a:t/>
            </a:r>
            <a:endParaRPr sz="1200">
              <a:latin typeface="Plus Jakarta Sans"/>
              <a:ea typeface="Plus Jakarta Sans"/>
              <a:cs typeface="Plus Jakarta Sans"/>
              <a:sym typeface="Plus Jakart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8"/>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514" name="Google Shape;514;p68"/>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515" name="Google Shape;515;p68"/>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Job Posting Approaches - Simply VMS, Vndly</a:t>
            </a:r>
            <a:endParaRPr b="1" i="0" sz="4400" u="none" cap="none" strike="noStrike">
              <a:solidFill>
                <a:srgbClr val="DC00AA"/>
              </a:solidFill>
              <a:latin typeface="Plus Jakarta Sans"/>
              <a:ea typeface="Plus Jakarta Sans"/>
              <a:cs typeface="Plus Jakarta Sans"/>
              <a:sym typeface="Plus Jakarta Sans"/>
            </a:endParaRPr>
          </a:p>
        </p:txBody>
      </p:sp>
      <p:sp>
        <p:nvSpPr>
          <p:cNvPr id="516" name="Google Shape;516;p68"/>
          <p:cNvSpPr txBox="1"/>
          <p:nvPr/>
        </p:nvSpPr>
        <p:spPr>
          <a:xfrm>
            <a:off x="589575" y="782700"/>
            <a:ext cx="58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17" name="Google Shape;517;p68"/>
          <p:cNvSpPr txBox="1"/>
          <p:nvPr/>
        </p:nvSpPr>
        <p:spPr>
          <a:xfrm>
            <a:off x="538750" y="945350"/>
            <a:ext cx="585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graphicFrame>
        <p:nvGraphicFramePr>
          <p:cNvPr id="518" name="Google Shape;518;p68"/>
          <p:cNvGraphicFramePr/>
          <p:nvPr/>
        </p:nvGraphicFramePr>
        <p:xfrm>
          <a:off x="871175" y="1047350"/>
          <a:ext cx="3000000" cy="3000000"/>
        </p:xfrm>
        <a:graphic>
          <a:graphicData uri="http://schemas.openxmlformats.org/drawingml/2006/table">
            <a:tbl>
              <a:tblPr>
                <a:noFill/>
                <a:tableStyleId>{4C45039B-C4C6-43A8-82AD-9C03115E97B8}</a:tableStyleId>
              </a:tblPr>
              <a:tblGrid>
                <a:gridCol w="2413000"/>
                <a:gridCol w="2413000"/>
                <a:gridCol w="2413000"/>
              </a:tblGrid>
              <a:tr h="381000">
                <a:tc>
                  <a:txBody>
                    <a:bodyPr/>
                    <a:lstStyle/>
                    <a:p>
                      <a:pPr indent="0" lvl="0" marL="0" rtl="0" algn="l">
                        <a:spcBef>
                          <a:spcPts val="0"/>
                        </a:spcBef>
                        <a:spcAft>
                          <a:spcPts val="0"/>
                        </a:spcAft>
                        <a:buNone/>
                      </a:pPr>
                      <a:r>
                        <a:rPr b="1" lang="en"/>
                        <a:t>Platform</a:t>
                      </a:r>
                      <a:endParaRPr b="1"/>
                    </a:p>
                  </a:txBody>
                  <a:tcPr marT="91425" marB="91425" marR="91425" marL="91425">
                    <a:solidFill>
                      <a:srgbClr val="D5A6BD"/>
                    </a:solidFill>
                  </a:tcPr>
                </a:tc>
                <a:tc>
                  <a:txBody>
                    <a:bodyPr/>
                    <a:lstStyle/>
                    <a:p>
                      <a:pPr indent="0" lvl="0" marL="0" rtl="0" algn="l">
                        <a:spcBef>
                          <a:spcPts val="0"/>
                        </a:spcBef>
                        <a:spcAft>
                          <a:spcPts val="0"/>
                        </a:spcAft>
                        <a:buNone/>
                      </a:pPr>
                      <a:r>
                        <a:rPr b="1" lang="en"/>
                        <a:t>Job posting approach</a:t>
                      </a:r>
                      <a:endParaRPr b="1"/>
                    </a:p>
                  </a:txBody>
                  <a:tcPr marT="91425" marB="91425" marR="91425" marL="91425">
                    <a:solidFill>
                      <a:srgbClr val="D5A6BD"/>
                    </a:solidFill>
                  </a:tcPr>
                </a:tc>
                <a:tc>
                  <a:txBody>
                    <a:bodyPr/>
                    <a:lstStyle/>
                    <a:p>
                      <a:pPr indent="0" lvl="0" marL="0" rtl="0" algn="l">
                        <a:spcBef>
                          <a:spcPts val="0"/>
                        </a:spcBef>
                        <a:spcAft>
                          <a:spcPts val="0"/>
                        </a:spcAft>
                        <a:buNone/>
                      </a:pPr>
                      <a:r>
                        <a:rPr b="1" lang="en"/>
                        <a:t>Target Audience</a:t>
                      </a:r>
                      <a:endParaRPr b="1"/>
                    </a:p>
                  </a:txBody>
                  <a:tcPr marT="91425" marB="91425" marR="91425" marL="91425">
                    <a:solidFill>
                      <a:srgbClr val="D5A6BD"/>
                    </a:solidFill>
                  </a:tcPr>
                </a:tc>
              </a:tr>
              <a:tr h="381000">
                <a:tc>
                  <a:txBody>
                    <a:bodyPr/>
                    <a:lstStyle/>
                    <a:p>
                      <a:pPr indent="0" lvl="0" marL="0" rtl="0" algn="l">
                        <a:spcBef>
                          <a:spcPts val="0"/>
                        </a:spcBef>
                        <a:spcAft>
                          <a:spcPts val="0"/>
                        </a:spcAft>
                        <a:buNone/>
                      </a:pPr>
                      <a:r>
                        <a:rPr b="1" lang="en" sz="1300"/>
                        <a:t>Simply VMS</a:t>
                      </a:r>
                      <a:endParaRPr b="1" sz="1300"/>
                    </a:p>
                  </a:txBody>
                  <a:tcPr marT="91425" marB="91425" marR="91425" marL="91425"/>
                </a:tc>
                <a:tc>
                  <a:txBody>
                    <a:bodyPr/>
                    <a:lstStyle/>
                    <a:p>
                      <a:pPr indent="0" lvl="0" marL="0" rtl="0" algn="l">
                        <a:spcBef>
                          <a:spcPts val="0"/>
                        </a:spcBef>
                        <a:spcAft>
                          <a:spcPts val="0"/>
                        </a:spcAft>
                        <a:buNone/>
                      </a:pPr>
                      <a:r>
                        <a:rPr lang="en" sz="1300"/>
                        <a:t>Structured job postings with templates and vendor notifications</a:t>
                      </a:r>
                      <a:endParaRPr sz="1300"/>
                    </a:p>
                  </a:txBody>
                  <a:tcPr marT="91425" marB="91425" marR="91425" marL="91425"/>
                </a:tc>
                <a:tc>
                  <a:txBody>
                    <a:bodyPr/>
                    <a:lstStyle/>
                    <a:p>
                      <a:pPr indent="0" lvl="0" marL="0" rtl="0" algn="l">
                        <a:spcBef>
                          <a:spcPts val="0"/>
                        </a:spcBef>
                        <a:spcAft>
                          <a:spcPts val="0"/>
                        </a:spcAft>
                        <a:buNone/>
                      </a:pPr>
                      <a:r>
                        <a:rPr lang="en" sz="1300"/>
                        <a:t>Organizations seeking streamlined vendor management solutions</a:t>
                      </a:r>
                      <a:endParaRPr sz="1300"/>
                    </a:p>
                  </a:txBody>
                  <a:tcPr marT="91425" marB="91425" marR="91425" marL="91425"/>
                </a:tc>
              </a:tr>
              <a:tr h="381000">
                <a:tc>
                  <a:txBody>
                    <a:bodyPr/>
                    <a:lstStyle/>
                    <a:p>
                      <a:pPr indent="0" lvl="0" marL="0" rtl="0" algn="l">
                        <a:spcBef>
                          <a:spcPts val="0"/>
                        </a:spcBef>
                        <a:spcAft>
                          <a:spcPts val="0"/>
                        </a:spcAft>
                        <a:buNone/>
                      </a:pPr>
                      <a:r>
                        <a:rPr b="1" lang="en" sz="1300"/>
                        <a:t>Vndly</a:t>
                      </a:r>
                      <a:endParaRPr b="1" sz="1300"/>
                    </a:p>
                  </a:txBody>
                  <a:tcPr marT="91425" marB="91425" marR="91425" marL="91425"/>
                </a:tc>
                <a:tc>
                  <a:txBody>
                    <a:bodyPr/>
                    <a:lstStyle/>
                    <a:p>
                      <a:pPr indent="0" lvl="0" marL="0" rtl="0" algn="l">
                        <a:spcBef>
                          <a:spcPts val="0"/>
                        </a:spcBef>
                        <a:spcAft>
                          <a:spcPts val="0"/>
                        </a:spcAft>
                        <a:buNone/>
                      </a:pPr>
                      <a:r>
                        <a:rPr lang="en" sz="1300"/>
                        <a:t>Automated job requisitions integrated with Workday HCM</a:t>
                      </a:r>
                      <a:endParaRPr sz="1300"/>
                    </a:p>
                  </a:txBody>
                  <a:tcPr marT="91425" marB="91425" marR="91425" marL="91425"/>
                </a:tc>
                <a:tc>
                  <a:txBody>
                    <a:bodyPr/>
                    <a:lstStyle/>
                    <a:p>
                      <a:pPr indent="0" lvl="0" marL="0" rtl="0" algn="l">
                        <a:spcBef>
                          <a:spcPts val="0"/>
                        </a:spcBef>
                        <a:spcAft>
                          <a:spcPts val="0"/>
                        </a:spcAft>
                        <a:buNone/>
                      </a:pPr>
                      <a:r>
                        <a:rPr lang="en" sz="1300"/>
                        <a:t>Enterprises managing complex contingent labor programs</a:t>
                      </a:r>
                      <a:endParaRPr sz="1300"/>
                    </a:p>
                  </a:txBody>
                  <a:tcPr marT="91425" marB="91425" marR="91425" marL="91425"/>
                </a:tc>
              </a:tr>
              <a:tr h="381000">
                <a:tc>
                  <a:txBody>
                    <a:bodyPr/>
                    <a:lstStyle/>
                    <a:p>
                      <a:pPr indent="0" lvl="0" marL="0" rtl="0" algn="l">
                        <a:spcBef>
                          <a:spcPts val="0"/>
                        </a:spcBef>
                        <a:spcAft>
                          <a:spcPts val="0"/>
                        </a:spcAft>
                        <a:buNone/>
                      </a:pPr>
                      <a:r>
                        <a:rPr b="1" lang="en" sz="1300"/>
                        <a:t>IndeedFlex</a:t>
                      </a:r>
                      <a:endParaRPr b="1" sz="1300"/>
                    </a:p>
                  </a:txBody>
                  <a:tcPr marT="91425" marB="91425" marR="91425" marL="91425"/>
                </a:tc>
                <a:tc>
                  <a:txBody>
                    <a:bodyPr/>
                    <a:lstStyle/>
                    <a:p>
                      <a:pPr indent="0" lvl="0" marL="0" rtl="0" algn="l">
                        <a:spcBef>
                          <a:spcPts val="0"/>
                        </a:spcBef>
                        <a:spcAft>
                          <a:spcPts val="0"/>
                        </a:spcAft>
                        <a:buNone/>
                      </a:pPr>
                      <a:r>
                        <a:rPr lang="en" sz="1300"/>
                        <a:t>Real-time shift postings with AI-driven talent matching</a:t>
                      </a:r>
                      <a:endParaRPr sz="1300"/>
                    </a:p>
                  </a:txBody>
                  <a:tcPr marT="91425" marB="91425" marR="91425" marL="91425"/>
                </a:tc>
                <a:tc>
                  <a:txBody>
                    <a:bodyPr/>
                    <a:lstStyle/>
                    <a:p>
                      <a:pPr indent="0" lvl="0" marL="0" rtl="0" algn="l">
                        <a:spcBef>
                          <a:spcPts val="0"/>
                        </a:spcBef>
                        <a:spcAft>
                          <a:spcPts val="0"/>
                        </a:spcAft>
                        <a:buNone/>
                      </a:pPr>
                      <a:r>
                        <a:rPr lang="en" sz="1300"/>
                        <a:t>Businesses needing on-demand, flexible staffing solutions</a:t>
                      </a:r>
                      <a:endParaRPr sz="1300"/>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9"/>
          <p:cNvSpPr txBox="1"/>
          <p:nvPr>
            <p:ph type="title"/>
          </p:nvPr>
        </p:nvSpPr>
        <p:spPr>
          <a:xfrm>
            <a:off x="503856" y="1500731"/>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400"/>
              </a:spcBef>
              <a:spcAft>
                <a:spcPts val="0"/>
              </a:spcAft>
              <a:buNone/>
            </a:pPr>
            <a:r>
              <a:rPr lang="en" sz="2400">
                <a:solidFill>
                  <a:srgbClr val="F8F8F8"/>
                </a:solidFill>
                <a:latin typeface="Arial"/>
                <a:ea typeface="Arial"/>
                <a:cs typeface="Arial"/>
                <a:sym typeface="Arial"/>
              </a:rPr>
              <a:t>API and Integration capabilities</a:t>
            </a:r>
            <a:br>
              <a:rPr lang="en" sz="2400">
                <a:solidFill>
                  <a:srgbClr val="F8F8F8"/>
                </a:solidFill>
                <a:latin typeface="Arial"/>
                <a:ea typeface="Arial"/>
                <a:cs typeface="Arial"/>
                <a:sym typeface="Arial"/>
              </a:rPr>
            </a:br>
            <a:br>
              <a:rPr lang="en" sz="2400">
                <a:solidFill>
                  <a:srgbClr val="F8F8F8"/>
                </a:solidFill>
                <a:latin typeface="Arial"/>
                <a:ea typeface="Arial"/>
                <a:cs typeface="Arial"/>
                <a:sym typeface="Arial"/>
              </a:rPr>
            </a:br>
            <a:r>
              <a:rPr lang="en" sz="2400">
                <a:solidFill>
                  <a:srgbClr val="F8F8F8"/>
                </a:solidFill>
                <a:latin typeface="Arial"/>
                <a:ea typeface="Arial"/>
                <a:cs typeface="Arial"/>
                <a:sym typeface="Arial"/>
              </a:rPr>
              <a:t>     Simply VMS, VNDLY, and Indeed Flex</a:t>
            </a:r>
            <a:endParaRPr sz="2400">
              <a:solidFill>
                <a:srgbClr val="F8F8F8"/>
              </a:solidFill>
              <a:latin typeface="Arial"/>
              <a:ea typeface="Arial"/>
              <a:cs typeface="Arial"/>
              <a:sym typeface="Arial"/>
            </a:endParaRPr>
          </a:p>
          <a:p>
            <a:pPr indent="0" lvl="0" marL="0" rtl="0" algn="ctr">
              <a:lnSpc>
                <a:spcPct val="100000"/>
              </a:lnSpc>
              <a:spcBef>
                <a:spcPts val="400"/>
              </a:spcBef>
              <a:spcAft>
                <a:spcPts val="0"/>
              </a:spcAft>
              <a:buClr>
                <a:schemeClr val="dk1"/>
              </a:buClr>
              <a:buSzPts val="1100"/>
              <a:buFont typeface="Arial"/>
              <a:buNone/>
            </a:pPr>
            <a:r>
              <a:t/>
            </a:r>
            <a:endParaRPr sz="2400">
              <a:solidFill>
                <a:srgbClr val="F8F8F8"/>
              </a:solidFill>
              <a:latin typeface="Arial"/>
              <a:ea typeface="Arial"/>
              <a:cs typeface="Arial"/>
              <a:sym typeface="Arial"/>
            </a:endParaRPr>
          </a:p>
        </p:txBody>
      </p:sp>
      <p:sp>
        <p:nvSpPr>
          <p:cNvPr id="524" name="Google Shape;524;p69"/>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70"/>
          <p:cNvSpPr txBox="1"/>
          <p:nvPr/>
        </p:nvSpPr>
        <p:spPr>
          <a:xfrm>
            <a:off x="333550" y="140225"/>
            <a:ext cx="8469300" cy="734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lang="en" sz="2100">
                <a:solidFill>
                  <a:srgbClr val="DC00AA"/>
                </a:solidFill>
              </a:rPr>
              <a:t>API Flexibility and Integration Capabilities: Simply VMS, VNDLY, and Indeed Flex</a:t>
            </a:r>
            <a:endParaRPr b="1" sz="2100">
              <a:solidFill>
                <a:srgbClr val="DC00AA"/>
              </a:solidFill>
            </a:endParaRPr>
          </a:p>
        </p:txBody>
      </p:sp>
      <p:sp>
        <p:nvSpPr>
          <p:cNvPr id="530" name="Google Shape;530;p70"/>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31" name="Google Shape;531;p70"/>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32" name="Google Shape;532;p70"/>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33" name="Google Shape;533;p70"/>
          <p:cNvSpPr txBox="1"/>
          <p:nvPr/>
        </p:nvSpPr>
        <p:spPr>
          <a:xfrm>
            <a:off x="300250" y="986000"/>
            <a:ext cx="8535900" cy="4035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t>Simply VMS</a:t>
            </a:r>
            <a:endParaRPr b="1" sz="1200"/>
          </a:p>
          <a:p>
            <a:pPr indent="0" lvl="0" marL="0" rtl="0" algn="l">
              <a:lnSpc>
                <a:spcPct val="115000"/>
              </a:lnSpc>
              <a:spcBef>
                <a:spcPts val="1200"/>
              </a:spcBef>
              <a:spcAft>
                <a:spcPts val="0"/>
              </a:spcAft>
              <a:buNone/>
            </a:pPr>
            <a:r>
              <a:rPr lang="en" sz="1200"/>
              <a:t>Simply VMS offers robust API flexibility, enabling seamless integration with various systems to streamline vendor management processes. The platform provides an open API that allows organizations to connect with existing systems, including Applicant Tracking Systems (ATS), payroll systems, warehouse management systems, and back-office systems. This flexibility facilitates the elimination of duplicate data entry and manual reporting, enhancing overall efficiency. Additionally, Simply VMS supports customizable integrations and reporting features to meet unique organizational needs. </a:t>
            </a:r>
            <a:r>
              <a:rPr lang="en" sz="1200" u="sng">
                <a:solidFill>
                  <a:schemeClr val="hlink"/>
                </a:solidFill>
                <a:hlinkClick r:id="rId3"/>
              </a:rPr>
              <a:t>Simple VMS</a:t>
            </a:r>
            <a:endParaRPr sz="1200" u="sng">
              <a:solidFill>
                <a:schemeClr val="hlink"/>
              </a:solidFill>
            </a:endParaRPr>
          </a:p>
          <a:p>
            <a:pPr indent="0" lvl="0" marL="0" rtl="0" algn="l">
              <a:lnSpc>
                <a:spcPct val="115000"/>
              </a:lnSpc>
              <a:spcBef>
                <a:spcPts val="1200"/>
              </a:spcBef>
              <a:spcAft>
                <a:spcPts val="0"/>
              </a:spcAft>
              <a:buNone/>
            </a:pPr>
            <a:r>
              <a:rPr b="1" lang="en" sz="1200"/>
              <a:t>VNDLY</a:t>
            </a:r>
            <a:endParaRPr b="1" sz="1200"/>
          </a:p>
          <a:p>
            <a:pPr indent="0" lvl="0" marL="0" rtl="0" algn="l">
              <a:lnSpc>
                <a:spcPct val="115000"/>
              </a:lnSpc>
              <a:spcBef>
                <a:spcPts val="1200"/>
              </a:spcBef>
              <a:spcAft>
                <a:spcPts val="1200"/>
              </a:spcAft>
              <a:buNone/>
            </a:pPr>
            <a:r>
              <a:rPr lang="en" sz="1200"/>
              <a:t>VNDLY, now part of Workday, is designed to align closely with Workday's suite of applications, particularly Workday Human Capital Management (HCM). This alignment enables seamless data flow between VNDLY and Workday HCM, providing organizations with a unified view of their workforce. VNDLY's integration capabilities extend to other systems as well, supporting connectivity with various enterprise applications to enhance contingent workforce management. The platform's integration with Workday allows for real-time data synchronization, improving operational efficiency and decision-making. </a:t>
            </a:r>
            <a:r>
              <a:rPr lang="en" sz="1200" u="sng">
                <a:solidFill>
                  <a:schemeClr val="hlink"/>
                </a:solidFill>
                <a:hlinkClick r:id="rId4"/>
              </a:rPr>
              <a:t>Workday Blog</a:t>
            </a:r>
            <a:endParaRPr sz="12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71"/>
          <p:cNvSpPr txBox="1"/>
          <p:nvPr/>
        </p:nvSpPr>
        <p:spPr>
          <a:xfrm>
            <a:off x="304050" y="48725"/>
            <a:ext cx="8469300" cy="734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lang="en" sz="2100">
                <a:solidFill>
                  <a:srgbClr val="DC00AA"/>
                </a:solidFill>
              </a:rPr>
              <a:t>API Flexibility and Integration Capabilities: Simply VMS, VNDLY, and Indeed Flex</a:t>
            </a:r>
            <a:endParaRPr b="1" sz="2100">
              <a:solidFill>
                <a:srgbClr val="DC00AA"/>
              </a:solidFill>
            </a:endParaRPr>
          </a:p>
        </p:txBody>
      </p:sp>
      <p:sp>
        <p:nvSpPr>
          <p:cNvPr id="539" name="Google Shape;539;p71"/>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40" name="Google Shape;540;p71"/>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41" name="Google Shape;541;p71"/>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42" name="Google Shape;542;p71"/>
          <p:cNvSpPr txBox="1"/>
          <p:nvPr/>
        </p:nvSpPr>
        <p:spPr>
          <a:xfrm>
            <a:off x="304050" y="782825"/>
            <a:ext cx="8535900" cy="2073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b="1" lang="en" sz="1200"/>
              <a:t>Indeed Flex</a:t>
            </a:r>
            <a:endParaRPr b="1" sz="1200"/>
          </a:p>
          <a:p>
            <a:pPr indent="0" lvl="0" marL="0" rtl="0" algn="l">
              <a:lnSpc>
                <a:spcPct val="150000"/>
              </a:lnSpc>
              <a:spcBef>
                <a:spcPts val="1200"/>
              </a:spcBef>
              <a:spcAft>
                <a:spcPts val="0"/>
              </a:spcAft>
              <a:buNone/>
            </a:pPr>
            <a:r>
              <a:rPr lang="en" sz="1200"/>
              <a:t>Indeed Flex focuses on integrating with Applicant Tracking Systems (ATS) and payroll systems to streamline hiring and payment processes. By connecting with ATS platforms, Indeed Flex facilitates efficient candidate sourcing and management, ensuring a smooth recruitment workflow. Integration with payroll systems enables accurate and timely compensation for workers, reducing administrative burdens and errors. This focus on ATS and payroll integration positions Indeed Flex as a practical solution for organizations seeking to optimize their staffing and payment operations.</a:t>
            </a:r>
            <a:endParaRPr sz="1200"/>
          </a:p>
          <a:p>
            <a:pPr indent="0" lvl="0" marL="0" rtl="0" algn="l">
              <a:lnSpc>
                <a:spcPct val="150000"/>
              </a:lnSpc>
              <a:spcBef>
                <a:spcPts val="1200"/>
              </a:spcBef>
              <a:spcAft>
                <a:spcPts val="1200"/>
              </a:spcAft>
              <a:buNone/>
            </a:pPr>
            <a:r>
              <a:t/>
            </a:r>
            <a:endParaRPr b="1" sz="1200"/>
          </a:p>
        </p:txBody>
      </p:sp>
      <p:graphicFrame>
        <p:nvGraphicFramePr>
          <p:cNvPr id="543" name="Google Shape;543;p71"/>
          <p:cNvGraphicFramePr/>
          <p:nvPr/>
        </p:nvGraphicFramePr>
        <p:xfrm>
          <a:off x="569425" y="2700900"/>
          <a:ext cx="3000000" cy="3000000"/>
        </p:xfrm>
        <a:graphic>
          <a:graphicData uri="http://schemas.openxmlformats.org/drawingml/2006/table">
            <a:tbl>
              <a:tblPr>
                <a:noFill/>
                <a:tableStyleId>{4C45039B-C4C6-43A8-82AD-9C03115E97B8}</a:tableStyleId>
              </a:tblPr>
              <a:tblGrid>
                <a:gridCol w="2775800"/>
                <a:gridCol w="2775800"/>
                <a:gridCol w="2775800"/>
              </a:tblGrid>
              <a:tr h="332775">
                <a:tc>
                  <a:txBody>
                    <a:bodyPr/>
                    <a:lstStyle/>
                    <a:p>
                      <a:pPr indent="0" lvl="0" marL="0" rtl="0" algn="l">
                        <a:spcBef>
                          <a:spcPts val="0"/>
                        </a:spcBef>
                        <a:spcAft>
                          <a:spcPts val="0"/>
                        </a:spcAft>
                        <a:buNone/>
                      </a:pPr>
                      <a:r>
                        <a:rPr b="1" lang="en" sz="1000"/>
                        <a:t>Platform</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5A6BD"/>
                    </a:solidFill>
                  </a:tcPr>
                </a:tc>
                <a:tc>
                  <a:txBody>
                    <a:bodyPr/>
                    <a:lstStyle/>
                    <a:p>
                      <a:pPr indent="0" lvl="0" marL="0" rtl="0" algn="l">
                        <a:spcBef>
                          <a:spcPts val="0"/>
                        </a:spcBef>
                        <a:spcAft>
                          <a:spcPts val="0"/>
                        </a:spcAft>
                        <a:buNone/>
                      </a:pPr>
                      <a:r>
                        <a:rPr b="1" lang="en" sz="1000"/>
                        <a:t>Integration Focus</a:t>
                      </a:r>
                      <a:endParaRPr b="1" sz="1000"/>
                    </a:p>
                  </a:txBody>
                  <a:tcPr marT="91425" marB="91425" marR="91425" marL="91425">
                    <a:lnL cap="flat" cmpd="sng" w="9525">
                      <a:solidFill>
                        <a:srgbClr val="9E9E9E"/>
                      </a:solidFill>
                      <a:prstDash val="solid"/>
                      <a:round/>
                      <a:headEnd len="sm" w="sm" type="none"/>
                      <a:tailEnd len="sm" w="sm" type="none"/>
                    </a:lnL>
                    <a:solidFill>
                      <a:srgbClr val="D5A6BD"/>
                    </a:solidFill>
                  </a:tcPr>
                </a:tc>
                <a:tc>
                  <a:txBody>
                    <a:bodyPr/>
                    <a:lstStyle/>
                    <a:p>
                      <a:pPr indent="0" lvl="0" marL="0" rtl="0" algn="l">
                        <a:spcBef>
                          <a:spcPts val="0"/>
                        </a:spcBef>
                        <a:spcAft>
                          <a:spcPts val="0"/>
                        </a:spcAft>
                        <a:buNone/>
                      </a:pPr>
                      <a:r>
                        <a:rPr b="1" lang="en" sz="1000"/>
                        <a:t>Key Benefits</a:t>
                      </a:r>
                      <a:endParaRPr b="1" sz="1000"/>
                    </a:p>
                  </a:txBody>
                  <a:tcPr marT="91425" marB="91425" marR="91425" marL="91425">
                    <a:solidFill>
                      <a:srgbClr val="D5A6BD"/>
                    </a:solidFill>
                  </a:tcPr>
                </a:tc>
              </a:tr>
              <a:tr h="619625">
                <a:tc>
                  <a:txBody>
                    <a:bodyPr/>
                    <a:lstStyle/>
                    <a:p>
                      <a:pPr indent="0" lvl="0" marL="0" rtl="0" algn="l">
                        <a:spcBef>
                          <a:spcPts val="0"/>
                        </a:spcBef>
                        <a:spcAft>
                          <a:spcPts val="0"/>
                        </a:spcAft>
                        <a:buNone/>
                      </a:pPr>
                      <a:r>
                        <a:rPr b="1" lang="en" sz="1000"/>
                        <a:t>Simply VMS</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t>Open API for integration with ATS, payroll, warehouse management, and back-office systems</a:t>
                      </a:r>
                      <a:endParaRPr sz="1000"/>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sz="1000"/>
                        <a:t>Eliminates duplicate data entry, enhances reporting, and improves efficiency</a:t>
                      </a:r>
                      <a:endParaRPr sz="1000"/>
                    </a:p>
                  </a:txBody>
                  <a:tcPr marT="91425" marB="91425" marR="91425" marL="91425"/>
                </a:tc>
              </a:tr>
              <a:tr h="493650">
                <a:tc>
                  <a:txBody>
                    <a:bodyPr/>
                    <a:lstStyle/>
                    <a:p>
                      <a:pPr indent="0" lvl="0" marL="0" rtl="0" algn="l">
                        <a:spcBef>
                          <a:spcPts val="0"/>
                        </a:spcBef>
                        <a:spcAft>
                          <a:spcPts val="0"/>
                        </a:spcAft>
                        <a:buNone/>
                      </a:pPr>
                      <a:r>
                        <a:rPr b="1" lang="en" sz="1000"/>
                        <a:t>Vndly</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t>Alignment with Workday HCM and other enterprise applications</a:t>
                      </a:r>
                      <a:endParaRPr sz="1000"/>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sz="1000"/>
                        <a:t>Provides a unified workforce view and real-time data synchronization</a:t>
                      </a:r>
                      <a:endParaRPr sz="1000"/>
                    </a:p>
                  </a:txBody>
                  <a:tcPr marT="91425" marB="91425" marR="91425" marL="91425"/>
                </a:tc>
              </a:tr>
              <a:tr h="691150">
                <a:tc>
                  <a:txBody>
                    <a:bodyPr/>
                    <a:lstStyle/>
                    <a:p>
                      <a:pPr indent="0" lvl="0" marL="0" rtl="0" algn="l">
                        <a:spcBef>
                          <a:spcPts val="0"/>
                        </a:spcBef>
                        <a:spcAft>
                          <a:spcPts val="0"/>
                        </a:spcAft>
                        <a:buNone/>
                      </a:pPr>
                      <a:r>
                        <a:rPr b="1" lang="en" sz="1000"/>
                        <a:t>IndeedFlex</a:t>
                      </a:r>
                      <a:endParaRPr b="1" sz="10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000"/>
                        <a:t>Integration with ATS and payroll systems</a:t>
                      </a:r>
                      <a:endParaRPr sz="1000"/>
                    </a:p>
                  </a:txBody>
                  <a:tcPr marT="91425" marB="91425" marR="91425" marL="91425">
                    <a:lnL cap="flat" cmpd="sng" w="9525">
                      <a:solidFill>
                        <a:srgbClr val="9E9E9E"/>
                      </a:solidFill>
                      <a:prstDash val="solid"/>
                      <a:round/>
                      <a:headEnd len="sm" w="sm" type="none"/>
                      <a:tailEnd len="sm" w="sm" type="none"/>
                    </a:lnL>
                  </a:tcPr>
                </a:tc>
                <a:tc>
                  <a:txBody>
                    <a:bodyPr/>
                    <a:lstStyle/>
                    <a:p>
                      <a:pPr indent="0" lvl="0" marL="0" rtl="0" algn="l">
                        <a:spcBef>
                          <a:spcPts val="0"/>
                        </a:spcBef>
                        <a:spcAft>
                          <a:spcPts val="0"/>
                        </a:spcAft>
                        <a:buNone/>
                      </a:pPr>
                      <a:r>
                        <a:rPr lang="en" sz="1000"/>
                        <a:t>Streamlines hiring and payment processes for flexible staffing solutions</a:t>
                      </a:r>
                      <a:endParaRPr sz="1000"/>
                    </a:p>
                  </a:txBody>
                  <a:tcPr marT="91425" marB="91425" marR="91425" marL="91425"/>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2"/>
          <p:cNvSpPr txBox="1"/>
          <p:nvPr>
            <p:ph type="title"/>
          </p:nvPr>
        </p:nvSpPr>
        <p:spPr>
          <a:xfrm>
            <a:off x="503856" y="1500731"/>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400"/>
              </a:spcBef>
              <a:spcAft>
                <a:spcPts val="0"/>
              </a:spcAft>
              <a:buNone/>
            </a:pPr>
            <a:br>
              <a:rPr lang="en" sz="2400">
                <a:solidFill>
                  <a:srgbClr val="F8F8F8"/>
                </a:solidFill>
                <a:latin typeface="Arial"/>
                <a:ea typeface="Arial"/>
                <a:cs typeface="Arial"/>
                <a:sym typeface="Arial"/>
              </a:rPr>
            </a:br>
            <a:r>
              <a:rPr lang="en" sz="2400">
                <a:solidFill>
                  <a:srgbClr val="F8F8F8"/>
                </a:solidFill>
                <a:latin typeface="Arial"/>
                <a:ea typeface="Arial"/>
                <a:cs typeface="Arial"/>
                <a:sym typeface="Arial"/>
              </a:rPr>
              <a:t>Dashboard Customization</a:t>
            </a:r>
            <a:br>
              <a:rPr lang="en" sz="2400">
                <a:solidFill>
                  <a:srgbClr val="F8F8F8"/>
                </a:solidFill>
                <a:latin typeface="Arial"/>
                <a:ea typeface="Arial"/>
                <a:cs typeface="Arial"/>
                <a:sym typeface="Arial"/>
              </a:rPr>
            </a:br>
            <a:br>
              <a:rPr lang="en" sz="2400">
                <a:solidFill>
                  <a:srgbClr val="F8F8F8"/>
                </a:solidFill>
                <a:latin typeface="Arial"/>
                <a:ea typeface="Arial"/>
                <a:cs typeface="Arial"/>
                <a:sym typeface="Arial"/>
              </a:rPr>
            </a:br>
            <a:r>
              <a:rPr lang="en" sz="2400">
                <a:solidFill>
                  <a:srgbClr val="F8F8F8"/>
                </a:solidFill>
                <a:latin typeface="Arial"/>
                <a:ea typeface="Arial"/>
                <a:cs typeface="Arial"/>
                <a:sym typeface="Arial"/>
              </a:rPr>
              <a:t>Simply VMS, VNDLY, and Indeed Flex</a:t>
            </a:r>
            <a:endParaRPr sz="2400">
              <a:solidFill>
                <a:srgbClr val="F8F8F8"/>
              </a:solidFill>
              <a:latin typeface="Arial"/>
              <a:ea typeface="Arial"/>
              <a:cs typeface="Arial"/>
              <a:sym typeface="Arial"/>
            </a:endParaRPr>
          </a:p>
          <a:p>
            <a:pPr indent="0" lvl="0" marL="0" rtl="0" algn="ctr">
              <a:lnSpc>
                <a:spcPct val="100000"/>
              </a:lnSpc>
              <a:spcBef>
                <a:spcPts val="400"/>
              </a:spcBef>
              <a:spcAft>
                <a:spcPts val="0"/>
              </a:spcAft>
              <a:buClr>
                <a:schemeClr val="dk1"/>
              </a:buClr>
              <a:buSzPts val="1100"/>
              <a:buFont typeface="Arial"/>
              <a:buNone/>
            </a:pPr>
            <a:r>
              <a:t/>
            </a:r>
            <a:endParaRPr sz="2400">
              <a:solidFill>
                <a:srgbClr val="F8F8F8"/>
              </a:solidFill>
              <a:latin typeface="Arial"/>
              <a:ea typeface="Arial"/>
              <a:cs typeface="Arial"/>
              <a:sym typeface="Arial"/>
            </a:endParaRPr>
          </a:p>
        </p:txBody>
      </p:sp>
      <p:sp>
        <p:nvSpPr>
          <p:cNvPr id="549" name="Google Shape;549;p72"/>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3"/>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Dashboard Customization</a:t>
            </a:r>
            <a:endParaRPr b="1" sz="2200">
              <a:solidFill>
                <a:srgbClr val="DC00AA"/>
              </a:solidFill>
              <a:latin typeface="Plus Jakarta Sans"/>
              <a:ea typeface="Plus Jakarta Sans"/>
              <a:cs typeface="Plus Jakarta Sans"/>
              <a:sym typeface="Plus Jakarta Sans"/>
            </a:endParaRPr>
          </a:p>
        </p:txBody>
      </p:sp>
      <p:sp>
        <p:nvSpPr>
          <p:cNvPr id="555" name="Google Shape;555;p73"/>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56" name="Google Shape;556;p73"/>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57" name="Google Shape;557;p73"/>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58" name="Google Shape;558;p73"/>
          <p:cNvSpPr txBox="1"/>
          <p:nvPr/>
        </p:nvSpPr>
        <p:spPr>
          <a:xfrm>
            <a:off x="475575" y="774025"/>
            <a:ext cx="32634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
        <p:nvSpPr>
          <p:cNvPr id="559" name="Google Shape;559;p73"/>
          <p:cNvSpPr txBox="1"/>
          <p:nvPr/>
        </p:nvSpPr>
        <p:spPr>
          <a:xfrm>
            <a:off x="4268575" y="7740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
        <p:nvSpPr>
          <p:cNvPr id="560" name="Google Shape;560;p73"/>
          <p:cNvSpPr txBox="1"/>
          <p:nvPr/>
        </p:nvSpPr>
        <p:spPr>
          <a:xfrm>
            <a:off x="445925" y="712925"/>
            <a:ext cx="8540100" cy="1767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t>Overview</a:t>
            </a:r>
            <a:r>
              <a:rPr lang="en" sz="1200"/>
              <a:t>: Both </a:t>
            </a:r>
            <a:r>
              <a:rPr b="1" i="1" lang="en" sz="1200"/>
              <a:t>Simply VMS</a:t>
            </a:r>
            <a:r>
              <a:rPr lang="en" sz="1200"/>
              <a:t> and </a:t>
            </a:r>
            <a:r>
              <a:rPr b="1" i="1" lang="en" sz="1200"/>
              <a:t>VNDLY</a:t>
            </a:r>
            <a:r>
              <a:rPr lang="en" sz="1200"/>
              <a:t> offer extensive dashboard customization options, enabling users to tailor their views and data presentation to suit specific organizational needs. This flexibility in dashboard customization allows companies to monitor key metrics, visualize real-time data, and make informed decisions based on actionable insights. </a:t>
            </a:r>
            <a:r>
              <a:rPr b="1" i="1" lang="en" sz="1200"/>
              <a:t>Indeed Flex</a:t>
            </a:r>
            <a:r>
              <a:rPr lang="en" sz="1200"/>
              <a:t>, by contrast, provides essential shift-focused metrics designed for quick, tactical decision-making, primarily supporting gig economy and high-turnover industries.</a:t>
            </a:r>
            <a:endParaRPr sz="1200"/>
          </a:p>
          <a:p>
            <a:pPr indent="0" lvl="0" marL="0" rtl="0" algn="l">
              <a:lnSpc>
                <a:spcPct val="150000"/>
              </a:lnSpc>
              <a:spcBef>
                <a:spcPts val="0"/>
              </a:spcBef>
              <a:spcAft>
                <a:spcPts val="0"/>
              </a:spcAft>
              <a:buNone/>
            </a:pPr>
            <a:r>
              <a:t/>
            </a:r>
            <a:endParaRPr sz="1200"/>
          </a:p>
          <a:p>
            <a:pPr indent="0" lvl="0" marL="0" rtl="0" algn="l">
              <a:lnSpc>
                <a:spcPct val="150000"/>
              </a:lnSpc>
              <a:spcBef>
                <a:spcPts val="0"/>
              </a:spcBef>
              <a:spcAft>
                <a:spcPts val="0"/>
              </a:spcAft>
              <a:buNone/>
            </a:pPr>
            <a:r>
              <a:t/>
            </a:r>
            <a:endParaRPr sz="1200"/>
          </a:p>
        </p:txBody>
      </p:sp>
      <p:pic>
        <p:nvPicPr>
          <p:cNvPr id="561" name="Google Shape;561;p73"/>
          <p:cNvPicPr preferRelativeResize="0"/>
          <p:nvPr/>
        </p:nvPicPr>
        <p:blipFill>
          <a:blip r:embed="rId3">
            <a:alphaModFix/>
          </a:blip>
          <a:stretch>
            <a:fillRect/>
          </a:stretch>
        </p:blipFill>
        <p:spPr>
          <a:xfrm>
            <a:off x="475575" y="2205775"/>
            <a:ext cx="4352799" cy="2408050"/>
          </a:xfrm>
          <a:prstGeom prst="rect">
            <a:avLst/>
          </a:prstGeom>
          <a:noFill/>
          <a:ln>
            <a:noFill/>
          </a:ln>
        </p:spPr>
      </p:pic>
      <p:pic>
        <p:nvPicPr>
          <p:cNvPr id="562" name="Google Shape;562;p73"/>
          <p:cNvPicPr preferRelativeResize="0"/>
          <p:nvPr/>
        </p:nvPicPr>
        <p:blipFill>
          <a:blip r:embed="rId4">
            <a:alphaModFix/>
          </a:blip>
          <a:stretch>
            <a:fillRect/>
          </a:stretch>
        </p:blipFill>
        <p:spPr>
          <a:xfrm>
            <a:off x="4940200" y="2379325"/>
            <a:ext cx="4132025" cy="2652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4"/>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Dashboard Customization: Simply VMS</a:t>
            </a:r>
            <a:endParaRPr b="1" sz="2200">
              <a:solidFill>
                <a:srgbClr val="DC00AA"/>
              </a:solidFill>
              <a:latin typeface="Plus Jakarta Sans"/>
              <a:ea typeface="Plus Jakarta Sans"/>
              <a:cs typeface="Plus Jakarta Sans"/>
              <a:sym typeface="Plus Jakarta Sans"/>
            </a:endParaRPr>
          </a:p>
        </p:txBody>
      </p:sp>
      <p:sp>
        <p:nvSpPr>
          <p:cNvPr id="568" name="Google Shape;568;p74"/>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69" name="Google Shape;569;p74"/>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70" name="Google Shape;570;p74"/>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71" name="Google Shape;571;p74"/>
          <p:cNvSpPr txBox="1"/>
          <p:nvPr/>
        </p:nvSpPr>
        <p:spPr>
          <a:xfrm>
            <a:off x="475575" y="774025"/>
            <a:ext cx="32634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
        <p:nvSpPr>
          <p:cNvPr id="572" name="Google Shape;572;p74"/>
          <p:cNvSpPr txBox="1"/>
          <p:nvPr/>
        </p:nvSpPr>
        <p:spPr>
          <a:xfrm>
            <a:off x="4268575" y="7740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
        <p:nvSpPr>
          <p:cNvPr id="573" name="Google Shape;573;p74"/>
          <p:cNvSpPr txBox="1"/>
          <p:nvPr/>
        </p:nvSpPr>
        <p:spPr>
          <a:xfrm>
            <a:off x="223625" y="184475"/>
            <a:ext cx="8813100" cy="3027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400"/>
              </a:spcBef>
              <a:spcAft>
                <a:spcPts val="0"/>
              </a:spcAft>
              <a:buNone/>
            </a:pPr>
            <a:r>
              <a:t/>
            </a:r>
            <a:endParaRPr b="1" sz="1200"/>
          </a:p>
          <a:p>
            <a:pPr indent="-304800" lvl="0" marL="457200" rtl="0" algn="l">
              <a:lnSpc>
                <a:spcPct val="150000"/>
              </a:lnSpc>
              <a:spcBef>
                <a:spcPts val="1200"/>
              </a:spcBef>
              <a:spcAft>
                <a:spcPts val="0"/>
              </a:spcAft>
              <a:buSzPts val="1200"/>
              <a:buChar char="●"/>
            </a:pPr>
            <a:r>
              <a:rPr b="1" lang="en" sz="1200"/>
              <a:t>Dashboard Flexibility</a:t>
            </a:r>
            <a:r>
              <a:rPr lang="en" sz="1200"/>
              <a:t>: Simply VMS provides robust dashboard customization features, allowing users to create numerous reports and folders for vendor performance, compliance tracking, labor costs, and workforce efficiency. Users can tailor dashboards to display only the most relevant information for their role, which can improve productivity by reducing unnecessary data.</a:t>
            </a:r>
            <a:endParaRPr sz="1200"/>
          </a:p>
          <a:p>
            <a:pPr indent="-304800" lvl="0" marL="457200" rtl="0" algn="l">
              <a:lnSpc>
                <a:spcPct val="150000"/>
              </a:lnSpc>
              <a:spcBef>
                <a:spcPts val="0"/>
              </a:spcBef>
              <a:spcAft>
                <a:spcPts val="0"/>
              </a:spcAft>
              <a:buSzPts val="1200"/>
              <a:buChar char="●"/>
            </a:pPr>
            <a:r>
              <a:rPr b="1" lang="en" sz="1200"/>
              <a:t>Real-Time Monitoring</a:t>
            </a:r>
            <a:r>
              <a:rPr lang="en" sz="1200"/>
              <a:t>: Simply VMS’s dashboards support real-time updates, ensuring that users have access to the latest information. This is critical for making time-sensitive decisions and managing large teams or complex projects effectively.</a:t>
            </a:r>
            <a:endParaRPr sz="1200"/>
          </a:p>
          <a:p>
            <a:pPr indent="-304800" lvl="0" marL="457200" rtl="0" algn="l">
              <a:lnSpc>
                <a:spcPct val="150000"/>
              </a:lnSpc>
              <a:spcBef>
                <a:spcPts val="0"/>
              </a:spcBef>
              <a:spcAft>
                <a:spcPts val="0"/>
              </a:spcAft>
              <a:buSzPts val="1200"/>
              <a:buChar char="●"/>
            </a:pPr>
            <a:r>
              <a:rPr b="1" lang="en" sz="1200"/>
              <a:t>Ease of Navigation</a:t>
            </a:r>
            <a:r>
              <a:rPr lang="en" sz="1200"/>
              <a:t>: The Simply VMS interface prioritizes functionality and ease of use, with customizable dashboards that allow users to organize data in a clear and structured manner. Navigation is streamlined to ensure that essential functions, such as job order management and workforce tracking, are easily accessible.</a:t>
            </a:r>
            <a:endParaRPr sz="1200"/>
          </a:p>
          <a:p>
            <a:pPr indent="-304800" lvl="0" marL="457200" rtl="0" algn="l">
              <a:lnSpc>
                <a:spcPct val="150000"/>
              </a:lnSpc>
              <a:spcBef>
                <a:spcPts val="0"/>
              </a:spcBef>
              <a:spcAft>
                <a:spcPts val="0"/>
              </a:spcAft>
              <a:buSzPts val="1200"/>
              <a:buChar char="●"/>
            </a:pPr>
            <a:r>
              <a:rPr b="1" lang="en" sz="1200"/>
              <a:t>Best Practice</a:t>
            </a:r>
            <a:r>
              <a:rPr lang="en" sz="1200"/>
              <a:t>: By enabling users to control dashboard content and layout, Simply VMS ensures that the platform remains adaptable to different business needs. This customization also aids in compliance management and cost control, which are essential for organizations managing large, dispersed workforces.</a:t>
            </a:r>
            <a:br>
              <a:rPr lang="en" sz="1200"/>
            </a:br>
            <a:r>
              <a:rPr lang="en" sz="1200"/>
              <a:t>(</a:t>
            </a:r>
            <a:r>
              <a:rPr lang="en" sz="1100" u="sng">
                <a:solidFill>
                  <a:schemeClr val="hlink"/>
                </a:solidFill>
                <a:hlinkClick r:id="rId3"/>
              </a:rPr>
              <a:t>Simply VMS Dashboard Customization and Features</a:t>
            </a:r>
            <a:r>
              <a:rPr lang="en"/>
              <a:t> , </a:t>
            </a:r>
            <a:r>
              <a:rPr lang="en" sz="1100" u="sng">
                <a:solidFill>
                  <a:schemeClr val="hlink"/>
                </a:solidFill>
                <a:hlinkClick r:id="rId4"/>
              </a:rPr>
              <a:t>Simply VMS Integrations</a:t>
            </a:r>
            <a:r>
              <a:rPr lang="en" sz="1200"/>
              <a:t>)</a:t>
            </a:r>
            <a:endParaRPr sz="1200"/>
          </a:p>
          <a:p>
            <a:pPr indent="0" lvl="0" marL="0" rtl="0" algn="l">
              <a:lnSpc>
                <a:spcPct val="150000"/>
              </a:lnSpc>
              <a:spcBef>
                <a:spcPts val="1200"/>
              </a:spcBef>
              <a:spcAft>
                <a:spcPts val="0"/>
              </a:spcAft>
              <a:buNone/>
            </a:pPr>
            <a:r>
              <a:t/>
            </a:r>
            <a:endParaRPr b="1" sz="1200"/>
          </a:p>
          <a:p>
            <a:pPr indent="0" lvl="0" marL="0" rtl="0" algn="l">
              <a:lnSpc>
                <a:spcPct val="150000"/>
              </a:lnSpc>
              <a:spcBef>
                <a:spcPts val="0"/>
              </a:spcBef>
              <a:spcAft>
                <a:spcPts val="0"/>
              </a:spcAft>
              <a:buNone/>
            </a:pPr>
            <a:r>
              <a:t/>
            </a:r>
            <a:endParaRPr sz="1200"/>
          </a:p>
          <a:p>
            <a:pPr indent="0" lvl="0" marL="0" rtl="0" algn="l">
              <a:lnSpc>
                <a:spcPct val="150000"/>
              </a:lnSpc>
              <a:spcBef>
                <a:spcPts val="0"/>
              </a:spcBef>
              <a:spcAft>
                <a:spcPts val="0"/>
              </a:spcAft>
              <a:buNone/>
            </a:pPr>
            <a:r>
              <a:t/>
            </a:r>
            <a:endParaRPr sz="12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5"/>
          <p:cNvSpPr txBox="1"/>
          <p:nvPr/>
        </p:nvSpPr>
        <p:spPr>
          <a:xfrm>
            <a:off x="333550" y="-16457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Dashboard Customization: Vndly</a:t>
            </a:r>
            <a:endParaRPr b="1" sz="2200">
              <a:solidFill>
                <a:srgbClr val="DC00AA"/>
              </a:solidFill>
              <a:latin typeface="Plus Jakarta Sans"/>
              <a:ea typeface="Plus Jakarta Sans"/>
              <a:cs typeface="Plus Jakarta Sans"/>
              <a:sym typeface="Plus Jakarta Sans"/>
            </a:endParaRPr>
          </a:p>
        </p:txBody>
      </p:sp>
      <p:sp>
        <p:nvSpPr>
          <p:cNvPr id="579" name="Google Shape;579;p75"/>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80" name="Google Shape;580;p75"/>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81" name="Google Shape;581;p75"/>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82" name="Google Shape;582;p75"/>
          <p:cNvSpPr txBox="1"/>
          <p:nvPr/>
        </p:nvSpPr>
        <p:spPr>
          <a:xfrm>
            <a:off x="475575" y="774025"/>
            <a:ext cx="32634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
        <p:nvSpPr>
          <p:cNvPr id="583" name="Google Shape;583;p75"/>
          <p:cNvSpPr txBox="1"/>
          <p:nvPr/>
        </p:nvSpPr>
        <p:spPr>
          <a:xfrm>
            <a:off x="4268575" y="7740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
        <p:nvSpPr>
          <p:cNvPr id="584" name="Google Shape;584;p75"/>
          <p:cNvSpPr txBox="1"/>
          <p:nvPr/>
        </p:nvSpPr>
        <p:spPr>
          <a:xfrm>
            <a:off x="165450" y="142850"/>
            <a:ext cx="8813100" cy="30279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1200"/>
              </a:spcBef>
              <a:spcAft>
                <a:spcPts val="0"/>
              </a:spcAft>
              <a:buSzPts val="1200"/>
              <a:buChar char="●"/>
            </a:pPr>
            <a:r>
              <a:rPr b="1" lang="en" sz="1200"/>
              <a:t>Advanced Customization with Visual Appeal</a:t>
            </a:r>
            <a:r>
              <a:rPr lang="en" sz="1200"/>
              <a:t>: VNDLY offers highly dynamic dashboards with advanced visualization tools. Users can create custom dashboards that are visually engaging, with real-time charts, graphs, and widgets that display workforce data, budget allocations, and compliance metrics.</a:t>
            </a:r>
            <a:endParaRPr sz="1200"/>
          </a:p>
          <a:p>
            <a:pPr indent="-304800" lvl="0" marL="457200" rtl="0" algn="l">
              <a:lnSpc>
                <a:spcPct val="150000"/>
              </a:lnSpc>
              <a:spcBef>
                <a:spcPts val="0"/>
              </a:spcBef>
              <a:spcAft>
                <a:spcPts val="0"/>
              </a:spcAft>
              <a:buSzPts val="1200"/>
              <a:buChar char="●"/>
            </a:pPr>
            <a:r>
              <a:rPr b="1" lang="en" sz="1200"/>
              <a:t>Integration with Workday</a:t>
            </a:r>
            <a:r>
              <a:rPr lang="en" sz="1200"/>
              <a:t>: VNDLY’s integration with Workday HCM enables seamless synchronization of data across the workforce management ecosystem. This integration provides a holistic view of both permanent and contingent labor, with dashboards that combine data from multiple sources for unified insights.</a:t>
            </a:r>
            <a:endParaRPr sz="1200"/>
          </a:p>
          <a:p>
            <a:pPr indent="-304800" lvl="0" marL="457200" rtl="0" algn="l">
              <a:lnSpc>
                <a:spcPct val="150000"/>
              </a:lnSpc>
              <a:spcBef>
                <a:spcPts val="0"/>
              </a:spcBef>
              <a:spcAft>
                <a:spcPts val="0"/>
              </a:spcAft>
              <a:buSzPts val="1200"/>
              <a:buChar char="●"/>
            </a:pPr>
            <a:r>
              <a:rPr b="1" lang="en" sz="1200"/>
              <a:t>Real-Time Analytics and Predictive Insights</a:t>
            </a:r>
            <a:r>
              <a:rPr lang="en" sz="1200"/>
              <a:t>: VNDLY’s dashboards go beyond basic reporting by offering predictive analytics. Users can configure their dashboards to display key metrics, such as workforce utilization and turnover predictions, which help with strategic planning.</a:t>
            </a:r>
            <a:endParaRPr sz="1200"/>
          </a:p>
          <a:p>
            <a:pPr indent="-304800" lvl="0" marL="457200" rtl="0" algn="l">
              <a:lnSpc>
                <a:spcPct val="150000"/>
              </a:lnSpc>
              <a:spcBef>
                <a:spcPts val="0"/>
              </a:spcBef>
              <a:spcAft>
                <a:spcPts val="0"/>
              </a:spcAft>
              <a:buSzPts val="1200"/>
              <a:buChar char="●"/>
            </a:pPr>
            <a:r>
              <a:rPr b="1" lang="en" sz="1200"/>
              <a:t>Ease of Navigation and User Engagement</a:t>
            </a:r>
            <a:r>
              <a:rPr lang="en" sz="1200"/>
              <a:t>: VNDLY’s dashboard customization is geared toward large enterprises with complex workforce requirements. The interface is intuitive, allowing managers to quickly find critical data, analyze trends, and drill down into specific areas of interest.</a:t>
            </a:r>
            <a:endParaRPr sz="1200"/>
          </a:p>
          <a:p>
            <a:pPr indent="-304800" lvl="0" marL="457200" rtl="0" algn="l">
              <a:lnSpc>
                <a:spcPct val="150000"/>
              </a:lnSpc>
              <a:spcBef>
                <a:spcPts val="0"/>
              </a:spcBef>
              <a:spcAft>
                <a:spcPts val="0"/>
              </a:spcAft>
              <a:buSzPts val="1200"/>
              <a:buChar char="●"/>
            </a:pPr>
            <a:r>
              <a:rPr b="1" lang="en" sz="1200"/>
              <a:t>Best Practice</a:t>
            </a:r>
            <a:r>
              <a:rPr lang="en" sz="1200"/>
              <a:t>: VNDLY’s dashboards are designed to support strategic decision-making by incorporating real-time and predictive analytics. This allows organizations to plan proactively and manage their workforce more effectively, leveraging VNDLY’s AI-driven insights to anticipate needs and optimize resources. </a:t>
            </a:r>
            <a:br>
              <a:rPr lang="en" sz="1200"/>
            </a:br>
            <a:r>
              <a:rPr lang="en" sz="1200"/>
              <a:t>(</a:t>
            </a:r>
            <a:r>
              <a:rPr lang="en" sz="1100" u="sng">
                <a:solidFill>
                  <a:schemeClr val="hlink"/>
                </a:solidFill>
                <a:hlinkClick r:id="rId3"/>
              </a:rPr>
              <a:t>VNDLY Overview on Workday</a:t>
            </a:r>
            <a:r>
              <a:rPr lang="en"/>
              <a:t>, </a:t>
            </a:r>
            <a:r>
              <a:rPr lang="en" sz="1100" u="sng">
                <a:solidFill>
                  <a:schemeClr val="hlink"/>
                </a:solidFill>
                <a:hlinkClick r:id="rId4"/>
              </a:rPr>
              <a:t>Workday VNDLY Blog on AI and Integration</a:t>
            </a:r>
            <a:r>
              <a:rPr lang="en" sz="1200"/>
              <a:t>)</a:t>
            </a:r>
            <a:endParaRPr sz="1200"/>
          </a:p>
          <a:p>
            <a:pPr indent="0" lvl="0" marL="0" rtl="0" algn="l">
              <a:lnSpc>
                <a:spcPct val="150000"/>
              </a:lnSpc>
              <a:spcBef>
                <a:spcPts val="1200"/>
              </a:spcBef>
              <a:spcAft>
                <a:spcPts val="0"/>
              </a:spcAft>
              <a:buNone/>
            </a:pPr>
            <a:r>
              <a:t/>
            </a:r>
            <a:endParaRPr b="1" sz="12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76"/>
          <p:cNvSpPr txBox="1"/>
          <p:nvPr>
            <p:ph type="title"/>
          </p:nvPr>
        </p:nvSpPr>
        <p:spPr>
          <a:xfrm>
            <a:off x="503856" y="1500731"/>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400"/>
              </a:spcBef>
              <a:spcAft>
                <a:spcPts val="0"/>
              </a:spcAft>
              <a:buNone/>
            </a:pPr>
            <a:r>
              <a:rPr lang="en" sz="2400">
                <a:solidFill>
                  <a:srgbClr val="F8F8F8"/>
                </a:solidFill>
                <a:latin typeface="Arial"/>
                <a:ea typeface="Arial"/>
                <a:cs typeface="Arial"/>
                <a:sym typeface="Arial"/>
              </a:rPr>
              <a:t>Reporting Features</a:t>
            </a:r>
            <a:br>
              <a:rPr lang="en" sz="2400">
                <a:solidFill>
                  <a:srgbClr val="F8F8F8"/>
                </a:solidFill>
                <a:latin typeface="Arial"/>
                <a:ea typeface="Arial"/>
                <a:cs typeface="Arial"/>
                <a:sym typeface="Arial"/>
              </a:rPr>
            </a:br>
            <a:br>
              <a:rPr lang="en" sz="2400">
                <a:solidFill>
                  <a:srgbClr val="F8F8F8"/>
                </a:solidFill>
                <a:latin typeface="Arial"/>
                <a:ea typeface="Arial"/>
                <a:cs typeface="Arial"/>
                <a:sym typeface="Arial"/>
              </a:rPr>
            </a:br>
            <a:r>
              <a:rPr lang="en" sz="2400">
                <a:solidFill>
                  <a:srgbClr val="F8F8F8"/>
                </a:solidFill>
                <a:latin typeface="Arial"/>
                <a:ea typeface="Arial"/>
                <a:cs typeface="Arial"/>
                <a:sym typeface="Arial"/>
              </a:rPr>
              <a:t>     Simply VMS, VNDLY, and Indeed Flex</a:t>
            </a:r>
            <a:endParaRPr sz="2400">
              <a:solidFill>
                <a:srgbClr val="F8F8F8"/>
              </a:solidFill>
              <a:latin typeface="Arial"/>
              <a:ea typeface="Arial"/>
              <a:cs typeface="Arial"/>
              <a:sym typeface="Arial"/>
            </a:endParaRPr>
          </a:p>
          <a:p>
            <a:pPr indent="0" lvl="0" marL="0" rtl="0" algn="ctr">
              <a:lnSpc>
                <a:spcPct val="100000"/>
              </a:lnSpc>
              <a:spcBef>
                <a:spcPts val="400"/>
              </a:spcBef>
              <a:spcAft>
                <a:spcPts val="0"/>
              </a:spcAft>
              <a:buClr>
                <a:schemeClr val="dk1"/>
              </a:buClr>
              <a:buSzPts val="1100"/>
              <a:buFont typeface="Arial"/>
              <a:buNone/>
            </a:pPr>
            <a:r>
              <a:t/>
            </a:r>
            <a:endParaRPr sz="2400">
              <a:solidFill>
                <a:srgbClr val="F8F8F8"/>
              </a:solidFill>
              <a:latin typeface="Arial"/>
              <a:ea typeface="Arial"/>
              <a:cs typeface="Arial"/>
              <a:sym typeface="Arial"/>
            </a:endParaRPr>
          </a:p>
        </p:txBody>
      </p:sp>
      <p:sp>
        <p:nvSpPr>
          <p:cNvPr id="590" name="Google Shape;590;p76"/>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7"/>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Reporting Features: Simply VMS </a:t>
            </a:r>
            <a:endParaRPr b="1" sz="2200">
              <a:solidFill>
                <a:srgbClr val="DC00AA"/>
              </a:solidFill>
              <a:latin typeface="Plus Jakarta Sans"/>
              <a:ea typeface="Plus Jakarta Sans"/>
              <a:cs typeface="Plus Jakarta Sans"/>
              <a:sym typeface="Plus Jakarta Sans"/>
            </a:endParaRPr>
          </a:p>
        </p:txBody>
      </p:sp>
      <p:sp>
        <p:nvSpPr>
          <p:cNvPr id="596" name="Google Shape;596;p77"/>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97" name="Google Shape;597;p77"/>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598" name="Google Shape;598;p77"/>
          <p:cNvSpPr txBox="1"/>
          <p:nvPr/>
        </p:nvSpPr>
        <p:spPr>
          <a:xfrm>
            <a:off x="333550" y="667400"/>
            <a:ext cx="8733600" cy="436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100"/>
              <a:t>SimpleVMS offers a robust suite of reporting features tailored for strategic workforce management. With over 100 standard reports and the ability to create customized reports, organizations can gain deep insights into various aspects of their contingent workforce. </a:t>
            </a:r>
            <a:r>
              <a:rPr lang="en" sz="1100" u="sng">
                <a:solidFill>
                  <a:schemeClr val="hlink"/>
                </a:solidFill>
                <a:hlinkClick r:id="rId3"/>
              </a:rPr>
              <a:t>GetApp</a:t>
            </a:r>
            <a:endParaRPr sz="1100" u="sng">
              <a:solidFill>
                <a:schemeClr val="hlink"/>
              </a:solidFill>
            </a:endParaRPr>
          </a:p>
          <a:p>
            <a:pPr indent="0" lvl="0" marL="0" rtl="0" algn="l">
              <a:lnSpc>
                <a:spcPct val="115000"/>
              </a:lnSpc>
              <a:spcBef>
                <a:spcPts val="1200"/>
              </a:spcBef>
              <a:spcAft>
                <a:spcPts val="0"/>
              </a:spcAft>
              <a:buNone/>
            </a:pPr>
            <a:r>
              <a:rPr b="1" lang="en" sz="1100"/>
              <a:t>Key Reporting Features:</a:t>
            </a:r>
            <a:endParaRPr b="1" sz="1100"/>
          </a:p>
          <a:p>
            <a:pPr indent="-298450" lvl="0" marL="457200" rtl="0" algn="l">
              <a:lnSpc>
                <a:spcPct val="115000"/>
              </a:lnSpc>
              <a:spcBef>
                <a:spcPts val="1200"/>
              </a:spcBef>
              <a:spcAft>
                <a:spcPts val="0"/>
              </a:spcAft>
              <a:buSzPts val="1100"/>
              <a:buChar char="●"/>
            </a:pPr>
            <a:r>
              <a:rPr b="1" lang="en" sz="1100"/>
              <a:t>Comprehensive Metrics:</a:t>
            </a:r>
            <a:r>
              <a:rPr lang="en" sz="1100"/>
              <a:t> Access detailed data on workforce utilization, performance metrics, and labor costs, enabling informed decision-making.</a:t>
            </a:r>
            <a:br>
              <a:rPr lang="en" sz="1100"/>
            </a:br>
            <a:r>
              <a:rPr lang="en" sz="1100">
                <a:uFill>
                  <a:noFill/>
                </a:uFill>
                <a:hlinkClick r:id="rId4"/>
              </a:rPr>
              <a:t> </a:t>
            </a:r>
            <a:r>
              <a:rPr lang="en" sz="1100" u="sng">
                <a:solidFill>
                  <a:schemeClr val="hlink"/>
                </a:solidFill>
                <a:hlinkClick r:id="rId5"/>
              </a:rPr>
              <a:t>GetApp</a:t>
            </a:r>
            <a:endParaRPr sz="1100" u="sng">
              <a:solidFill>
                <a:schemeClr val="hlink"/>
              </a:solidFill>
            </a:endParaRPr>
          </a:p>
          <a:p>
            <a:pPr indent="-298450" lvl="0" marL="457200" rtl="0" algn="l">
              <a:lnSpc>
                <a:spcPct val="115000"/>
              </a:lnSpc>
              <a:spcBef>
                <a:spcPts val="0"/>
              </a:spcBef>
              <a:spcAft>
                <a:spcPts val="0"/>
              </a:spcAft>
              <a:buSzPts val="1100"/>
              <a:buChar char="●"/>
            </a:pPr>
            <a:r>
              <a:rPr b="1" lang="en" sz="1100"/>
              <a:t>Customizable Reports:</a:t>
            </a:r>
            <a:r>
              <a:rPr lang="en" sz="1100"/>
              <a:t> Tailor reports to align with specific organizational goals, ensuring relevance and clarity in the information presented.</a:t>
            </a:r>
            <a:br>
              <a:rPr lang="en" sz="1100"/>
            </a:br>
            <a:r>
              <a:rPr lang="en" sz="1100">
                <a:uFill>
                  <a:noFill/>
                </a:uFill>
                <a:hlinkClick r:id="rId6"/>
              </a:rPr>
              <a:t> </a:t>
            </a:r>
            <a:r>
              <a:rPr lang="en" sz="1100" u="sng">
                <a:solidFill>
                  <a:schemeClr val="hlink"/>
                </a:solidFill>
                <a:hlinkClick r:id="rId7"/>
              </a:rPr>
              <a:t>Simple VMS Help</a:t>
            </a:r>
            <a:endParaRPr sz="1100" u="sng">
              <a:solidFill>
                <a:schemeClr val="hlink"/>
              </a:solidFill>
            </a:endParaRPr>
          </a:p>
          <a:p>
            <a:pPr indent="-298450" lvl="0" marL="457200" rtl="0" algn="l">
              <a:lnSpc>
                <a:spcPct val="115000"/>
              </a:lnSpc>
              <a:spcBef>
                <a:spcPts val="0"/>
              </a:spcBef>
              <a:spcAft>
                <a:spcPts val="0"/>
              </a:spcAft>
              <a:buSzPts val="1100"/>
              <a:buChar char="●"/>
            </a:pPr>
            <a:r>
              <a:rPr b="1" lang="en" sz="1100"/>
              <a:t>Real-Time Analytics:</a:t>
            </a:r>
            <a:r>
              <a:rPr lang="en" sz="1100"/>
              <a:t> Utilize advanced AI-enabled reporting and analytics modules to identify and capitalize on labor market inefficiencies.</a:t>
            </a:r>
            <a:br>
              <a:rPr lang="en" sz="1100"/>
            </a:br>
            <a:r>
              <a:rPr lang="en" sz="1100">
                <a:uFill>
                  <a:noFill/>
                </a:uFill>
                <a:hlinkClick r:id="rId8"/>
              </a:rPr>
              <a:t> </a:t>
            </a:r>
            <a:r>
              <a:rPr lang="en" sz="1100" u="sng">
                <a:solidFill>
                  <a:schemeClr val="hlink"/>
                </a:solidFill>
                <a:hlinkClick r:id="rId9"/>
              </a:rPr>
              <a:t>Simple VMS</a:t>
            </a:r>
            <a:endParaRPr sz="1100" u="sng">
              <a:solidFill>
                <a:schemeClr val="hlink"/>
              </a:solidFill>
            </a:endParaRPr>
          </a:p>
          <a:p>
            <a:pPr indent="-298450" lvl="0" marL="457200" rtl="0" algn="l">
              <a:lnSpc>
                <a:spcPct val="115000"/>
              </a:lnSpc>
              <a:spcBef>
                <a:spcPts val="0"/>
              </a:spcBef>
              <a:spcAft>
                <a:spcPts val="0"/>
              </a:spcAft>
              <a:buSzPts val="1100"/>
              <a:buChar char="●"/>
            </a:pPr>
            <a:r>
              <a:rPr b="1" lang="en" sz="1100"/>
              <a:t>Enhanced Communication:</a:t>
            </a:r>
            <a:r>
              <a:rPr lang="en" sz="1100"/>
              <a:t> Facilitate web-based interactions between your organization and staffing vendors, streamlining communication and data sharing.</a:t>
            </a:r>
            <a:br>
              <a:rPr lang="en" sz="1100"/>
            </a:br>
            <a:r>
              <a:rPr lang="en" sz="1100">
                <a:uFill>
                  <a:noFill/>
                </a:uFill>
                <a:hlinkClick r:id="rId10"/>
              </a:rPr>
              <a:t> </a:t>
            </a:r>
            <a:r>
              <a:rPr lang="en" sz="1100" u="sng">
                <a:solidFill>
                  <a:schemeClr val="hlink"/>
                </a:solidFill>
                <a:hlinkClick r:id="rId11"/>
              </a:rPr>
              <a:t>Simple VMS</a:t>
            </a:r>
            <a:endParaRPr sz="1100" u="sng">
              <a:solidFill>
                <a:schemeClr val="hlink"/>
              </a:solidFill>
            </a:endParaRPr>
          </a:p>
          <a:p>
            <a:pPr indent="0" lvl="0" marL="0" rtl="0" algn="l">
              <a:lnSpc>
                <a:spcPct val="115000"/>
              </a:lnSpc>
              <a:spcBef>
                <a:spcPts val="1200"/>
              </a:spcBef>
              <a:spcAft>
                <a:spcPts val="0"/>
              </a:spcAft>
              <a:buNone/>
            </a:pPr>
            <a:r>
              <a:rPr lang="en" sz="1100"/>
              <a:t>These features collectively support strategic planning by providing actionable insights into workforce dynamics, performance trends, and cost optimization opportunities.</a:t>
            </a:r>
            <a:endParaRPr sz="1100"/>
          </a:p>
          <a:p>
            <a:pPr indent="0" lvl="0" marL="0" rtl="0" algn="l">
              <a:spcBef>
                <a:spcPts val="1200"/>
              </a:spcBef>
              <a:spcAft>
                <a:spcPts val="0"/>
              </a:spcAft>
              <a:buNone/>
            </a:pPr>
            <a:r>
              <a:t/>
            </a:r>
            <a:endParaRPr b="1" sz="1100">
              <a:latin typeface="Plus Jakarta Sans"/>
              <a:ea typeface="Plus Jakarta Sans"/>
              <a:cs typeface="Plus Jakarta Sans"/>
              <a:sym typeface="Plus Jakarta Sans"/>
            </a:endParaRPr>
          </a:p>
        </p:txBody>
      </p:sp>
      <p:sp>
        <p:nvSpPr>
          <p:cNvPr id="599" name="Google Shape;599;p77"/>
          <p:cNvSpPr txBox="1"/>
          <p:nvPr/>
        </p:nvSpPr>
        <p:spPr>
          <a:xfrm>
            <a:off x="4268575" y="7740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2"/>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00" name="Google Shape;300;p42"/>
          <p:cNvPicPr preferRelativeResize="0"/>
          <p:nvPr/>
        </p:nvPicPr>
        <p:blipFill rotWithShape="1">
          <a:blip r:embed="rId3">
            <a:alphaModFix/>
          </a:blip>
          <a:srcRect b="50429" l="0" r="0" t="39277"/>
          <a:stretch/>
        </p:blipFill>
        <p:spPr>
          <a:xfrm>
            <a:off x="0" y="4516262"/>
            <a:ext cx="9144003" cy="627252"/>
          </a:xfrm>
          <a:prstGeom prst="rect">
            <a:avLst/>
          </a:prstGeom>
          <a:noFill/>
          <a:ln>
            <a:noFill/>
          </a:ln>
        </p:spPr>
      </p:pic>
      <p:pic>
        <p:nvPicPr>
          <p:cNvPr id="301" name="Google Shape;301;p42"/>
          <p:cNvPicPr preferRelativeResize="0"/>
          <p:nvPr/>
        </p:nvPicPr>
        <p:blipFill rotWithShape="1">
          <a:blip r:embed="rId4">
            <a:alphaModFix/>
          </a:blip>
          <a:srcRect b="0" l="0" r="0" t="0"/>
          <a:stretch/>
        </p:blipFill>
        <p:spPr>
          <a:xfrm>
            <a:off x="206975" y="4676988"/>
            <a:ext cx="1307375" cy="305775"/>
          </a:xfrm>
          <a:prstGeom prst="rect">
            <a:avLst/>
          </a:prstGeom>
          <a:noFill/>
          <a:ln>
            <a:noFill/>
          </a:ln>
        </p:spPr>
      </p:pic>
      <p:sp>
        <p:nvSpPr>
          <p:cNvPr id="302" name="Google Shape;302;p42"/>
          <p:cNvSpPr txBox="1"/>
          <p:nvPr>
            <p:ph idx="9" type="title"/>
          </p:nvPr>
        </p:nvSpPr>
        <p:spPr>
          <a:xfrm>
            <a:off x="151375" y="-1524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SzPts val="1100"/>
              <a:buNone/>
            </a:pPr>
            <a:r>
              <a:rPr lang="en" sz="1700">
                <a:solidFill>
                  <a:srgbClr val="DC00AA"/>
                </a:solidFill>
                <a:latin typeface="Arial"/>
                <a:ea typeface="Arial"/>
                <a:cs typeface="Arial"/>
                <a:sym typeface="Arial"/>
              </a:rPr>
              <a:t>Overview of Simply VMS, Vndly, and Indeed Flex</a:t>
            </a:r>
            <a:endParaRPr b="1" sz="1700">
              <a:solidFill>
                <a:srgbClr val="DC00AA"/>
              </a:solidFill>
              <a:latin typeface="Plus Jakarta Sans"/>
              <a:ea typeface="Plus Jakarta Sans"/>
              <a:cs typeface="Plus Jakarta Sans"/>
              <a:sym typeface="Plus Jakarta Sans"/>
            </a:endParaRPr>
          </a:p>
        </p:txBody>
      </p:sp>
      <p:graphicFrame>
        <p:nvGraphicFramePr>
          <p:cNvPr id="303" name="Google Shape;303;p42"/>
          <p:cNvGraphicFramePr/>
          <p:nvPr/>
        </p:nvGraphicFramePr>
        <p:xfrm>
          <a:off x="415675" y="527800"/>
          <a:ext cx="3000000" cy="3000000"/>
        </p:xfrm>
        <a:graphic>
          <a:graphicData uri="http://schemas.openxmlformats.org/drawingml/2006/table">
            <a:tbl>
              <a:tblPr>
                <a:noFill/>
                <a:tableStyleId>{4C45039B-C4C6-43A8-82AD-9C03115E97B8}</a:tableStyleId>
              </a:tblPr>
              <a:tblGrid>
                <a:gridCol w="2114700"/>
                <a:gridCol w="2114700"/>
                <a:gridCol w="2114700"/>
                <a:gridCol w="2114700"/>
              </a:tblGrid>
              <a:tr h="391000">
                <a:tc>
                  <a:txBody>
                    <a:bodyPr/>
                    <a:lstStyle/>
                    <a:p>
                      <a:pPr indent="0" lvl="0" marL="0" rtl="0" algn="l">
                        <a:spcBef>
                          <a:spcPts val="0"/>
                        </a:spcBef>
                        <a:spcAft>
                          <a:spcPts val="0"/>
                        </a:spcAft>
                        <a:buNone/>
                      </a:pPr>
                      <a:r>
                        <a:rPr b="1" lang="en" sz="1200"/>
                        <a:t>Features </a:t>
                      </a:r>
                      <a:endParaRPr b="1" sz="1200"/>
                    </a:p>
                  </a:txBody>
                  <a:tcPr marT="91425" marB="91425" marR="91425" marL="91425">
                    <a:solidFill>
                      <a:srgbClr val="D5A6BD"/>
                    </a:solidFill>
                  </a:tcPr>
                </a:tc>
                <a:tc>
                  <a:txBody>
                    <a:bodyPr/>
                    <a:lstStyle/>
                    <a:p>
                      <a:pPr indent="0" lvl="0" marL="0" rtl="0" algn="l">
                        <a:spcBef>
                          <a:spcPts val="0"/>
                        </a:spcBef>
                        <a:spcAft>
                          <a:spcPts val="0"/>
                        </a:spcAft>
                        <a:buNone/>
                      </a:pPr>
                      <a:r>
                        <a:rPr b="1" lang="en"/>
                        <a:t>Simply VMS </a:t>
                      </a:r>
                      <a:endParaRPr b="1"/>
                    </a:p>
                  </a:txBody>
                  <a:tcPr marT="91425" marB="91425" marR="91425" marL="91425">
                    <a:solidFill>
                      <a:srgbClr val="D5A6BD"/>
                    </a:solidFill>
                  </a:tcPr>
                </a:tc>
                <a:tc>
                  <a:txBody>
                    <a:bodyPr/>
                    <a:lstStyle/>
                    <a:p>
                      <a:pPr indent="0" lvl="0" marL="0" rtl="0" algn="l">
                        <a:spcBef>
                          <a:spcPts val="0"/>
                        </a:spcBef>
                        <a:spcAft>
                          <a:spcPts val="0"/>
                        </a:spcAft>
                        <a:buNone/>
                      </a:pPr>
                      <a:r>
                        <a:rPr b="1" lang="en"/>
                        <a:t>Vndly </a:t>
                      </a:r>
                      <a:endParaRPr b="1"/>
                    </a:p>
                  </a:txBody>
                  <a:tcPr marT="91425" marB="91425" marR="91425" marL="91425">
                    <a:solidFill>
                      <a:srgbClr val="D5A6BD"/>
                    </a:solidFill>
                  </a:tcPr>
                </a:tc>
                <a:tc>
                  <a:txBody>
                    <a:bodyPr/>
                    <a:lstStyle/>
                    <a:p>
                      <a:pPr indent="0" lvl="0" marL="0" rtl="0" algn="l">
                        <a:spcBef>
                          <a:spcPts val="0"/>
                        </a:spcBef>
                        <a:spcAft>
                          <a:spcPts val="0"/>
                        </a:spcAft>
                        <a:buNone/>
                      </a:pPr>
                      <a:r>
                        <a:rPr b="1" lang="en"/>
                        <a:t>Indeed Flex</a:t>
                      </a:r>
                      <a:endParaRPr b="1"/>
                    </a:p>
                  </a:txBody>
                  <a:tcPr marT="91425" marB="91425" marR="91425" marL="91425">
                    <a:solidFill>
                      <a:srgbClr val="D5A6BD"/>
                    </a:solidFill>
                  </a:tcPr>
                </a:tc>
              </a:tr>
              <a:tr h="375975">
                <a:tc>
                  <a:txBody>
                    <a:bodyPr/>
                    <a:lstStyle/>
                    <a:p>
                      <a:pPr indent="0" lvl="0" marL="0" rtl="0" algn="l">
                        <a:spcBef>
                          <a:spcPts val="0"/>
                        </a:spcBef>
                        <a:spcAft>
                          <a:spcPts val="0"/>
                        </a:spcAft>
                        <a:buNone/>
                      </a:pPr>
                      <a:r>
                        <a:rPr b="1" lang="en" sz="1200"/>
                        <a:t>Platform Type</a:t>
                      </a:r>
                      <a:endParaRPr b="1" sz="1200"/>
                    </a:p>
                  </a:txBody>
                  <a:tcPr marT="91425" marB="91425" marR="91425" marL="91425"/>
                </a:tc>
                <a:tc>
                  <a:txBody>
                    <a:bodyPr/>
                    <a:lstStyle/>
                    <a:p>
                      <a:pPr indent="0" lvl="0" marL="0" rtl="0" algn="l">
                        <a:spcBef>
                          <a:spcPts val="0"/>
                        </a:spcBef>
                        <a:spcAft>
                          <a:spcPts val="0"/>
                        </a:spcAft>
                        <a:buNone/>
                      </a:pPr>
                      <a:r>
                        <a:rPr lang="en" sz="1200"/>
                        <a:t>Vendor Management System</a:t>
                      </a:r>
                      <a:endParaRPr sz="1200"/>
                    </a:p>
                  </a:txBody>
                  <a:tcPr marT="91425" marB="91425" marR="91425" marL="91425"/>
                </a:tc>
                <a:tc>
                  <a:txBody>
                    <a:bodyPr/>
                    <a:lstStyle/>
                    <a:p>
                      <a:pPr indent="0" lvl="0" marL="0" rtl="0" algn="l">
                        <a:spcBef>
                          <a:spcPts val="0"/>
                        </a:spcBef>
                        <a:spcAft>
                          <a:spcPts val="0"/>
                        </a:spcAft>
                        <a:buNone/>
                      </a:pPr>
                      <a:r>
                        <a:rPr lang="en" sz="1200"/>
                        <a:t>Vendor Management System</a:t>
                      </a:r>
                      <a:endParaRPr sz="1200"/>
                    </a:p>
                  </a:txBody>
                  <a:tcPr marT="91425" marB="91425" marR="91425" marL="91425"/>
                </a:tc>
                <a:tc>
                  <a:txBody>
                    <a:bodyPr/>
                    <a:lstStyle/>
                    <a:p>
                      <a:pPr indent="0" lvl="0" marL="0" rtl="0" algn="l">
                        <a:spcBef>
                          <a:spcPts val="0"/>
                        </a:spcBef>
                        <a:spcAft>
                          <a:spcPts val="0"/>
                        </a:spcAft>
                        <a:buNone/>
                      </a:pPr>
                      <a:r>
                        <a:rPr lang="en" sz="1200"/>
                        <a:t>Gig Economy Staffing Solution</a:t>
                      </a:r>
                      <a:endParaRPr sz="1200"/>
                    </a:p>
                  </a:txBody>
                  <a:tcPr marT="91425" marB="91425" marR="91425" marL="91425"/>
                </a:tc>
              </a:tr>
              <a:tr h="391000">
                <a:tc>
                  <a:txBody>
                    <a:bodyPr/>
                    <a:lstStyle/>
                    <a:p>
                      <a:pPr indent="0" lvl="0" marL="0" rtl="0" algn="l">
                        <a:spcBef>
                          <a:spcPts val="0"/>
                        </a:spcBef>
                        <a:spcAft>
                          <a:spcPts val="0"/>
                        </a:spcAft>
                        <a:buNone/>
                      </a:pPr>
                      <a:r>
                        <a:rPr b="1" lang="en" sz="1200"/>
                        <a:t>Integration</a:t>
                      </a:r>
                      <a:endParaRPr b="1" sz="1200"/>
                    </a:p>
                  </a:txBody>
                  <a:tcPr marT="91425" marB="91425" marR="91425" marL="91425"/>
                </a:tc>
                <a:tc>
                  <a:txBody>
                    <a:bodyPr/>
                    <a:lstStyle/>
                    <a:p>
                      <a:pPr indent="0" lvl="0" marL="0" rtl="0" algn="l">
                        <a:spcBef>
                          <a:spcPts val="0"/>
                        </a:spcBef>
                        <a:spcAft>
                          <a:spcPts val="0"/>
                        </a:spcAft>
                        <a:buNone/>
                      </a:pPr>
                      <a:r>
                        <a:rPr lang="en" sz="1200"/>
                        <a:t>Customizable integrations with existing systems</a:t>
                      </a:r>
                      <a:endParaRPr sz="1200"/>
                    </a:p>
                  </a:txBody>
                  <a:tcPr marT="91425" marB="91425" marR="91425" marL="91425"/>
                </a:tc>
                <a:tc>
                  <a:txBody>
                    <a:bodyPr/>
                    <a:lstStyle/>
                    <a:p>
                      <a:pPr indent="0" lvl="0" marL="0" rtl="0" algn="l">
                        <a:spcBef>
                          <a:spcPts val="0"/>
                        </a:spcBef>
                        <a:spcAft>
                          <a:spcPts val="0"/>
                        </a:spcAft>
                        <a:buNone/>
                      </a:pPr>
                      <a:r>
                        <a:rPr lang="en" sz="1200"/>
                        <a:t>Seamless integration with Workday HCM and other systems</a:t>
                      </a:r>
                      <a:endParaRPr sz="1200"/>
                    </a:p>
                  </a:txBody>
                  <a:tcPr marT="91425" marB="91425" marR="91425" marL="91425"/>
                </a:tc>
                <a:tc>
                  <a:txBody>
                    <a:bodyPr/>
                    <a:lstStyle/>
                    <a:p>
                      <a:pPr indent="0" lvl="0" marL="0" rtl="0" algn="l">
                        <a:spcBef>
                          <a:spcPts val="0"/>
                        </a:spcBef>
                        <a:spcAft>
                          <a:spcPts val="0"/>
                        </a:spcAft>
                        <a:buNone/>
                      </a:pPr>
                      <a:r>
                        <a:rPr lang="en" sz="1200"/>
                        <a:t>Integration with ATS and payroll systems</a:t>
                      </a:r>
                      <a:endParaRPr sz="1200"/>
                    </a:p>
                  </a:txBody>
                  <a:tcPr marT="91425" marB="91425" marR="91425" marL="91425"/>
                </a:tc>
              </a:tr>
              <a:tr h="375975">
                <a:tc>
                  <a:txBody>
                    <a:bodyPr/>
                    <a:lstStyle/>
                    <a:p>
                      <a:pPr indent="0" lvl="0" marL="0" rtl="0" algn="l">
                        <a:spcBef>
                          <a:spcPts val="0"/>
                        </a:spcBef>
                        <a:spcAft>
                          <a:spcPts val="0"/>
                        </a:spcAft>
                        <a:buNone/>
                      </a:pPr>
                      <a:r>
                        <a:rPr b="1" lang="en" sz="1200"/>
                        <a:t>User Interface</a:t>
                      </a:r>
                      <a:endParaRPr b="1" sz="1200"/>
                    </a:p>
                  </a:txBody>
                  <a:tcPr marT="91425" marB="91425" marR="91425" marL="91425"/>
                </a:tc>
                <a:tc>
                  <a:txBody>
                    <a:bodyPr/>
                    <a:lstStyle/>
                    <a:p>
                      <a:pPr indent="0" lvl="0" marL="0" rtl="0" algn="l">
                        <a:spcBef>
                          <a:spcPts val="0"/>
                        </a:spcBef>
                        <a:spcAft>
                          <a:spcPts val="0"/>
                        </a:spcAft>
                        <a:buNone/>
                      </a:pPr>
                      <a:r>
                        <a:rPr lang="en" sz="1200"/>
                        <a:t>User-friendly, web-based interface</a:t>
                      </a:r>
                      <a:endParaRPr sz="1200"/>
                    </a:p>
                  </a:txBody>
                  <a:tcPr marT="91425" marB="91425" marR="91425" marL="91425"/>
                </a:tc>
                <a:tc>
                  <a:txBody>
                    <a:bodyPr/>
                    <a:lstStyle/>
                    <a:p>
                      <a:pPr indent="0" lvl="0" marL="0" rtl="0" algn="l">
                        <a:spcBef>
                          <a:spcPts val="0"/>
                        </a:spcBef>
                        <a:spcAft>
                          <a:spcPts val="0"/>
                        </a:spcAft>
                        <a:buNone/>
                      </a:pPr>
                      <a:r>
                        <a:rPr lang="en" sz="1200"/>
                        <a:t>Intuitive user interface with self-serve configurability</a:t>
                      </a:r>
                      <a:endParaRPr sz="1200"/>
                    </a:p>
                  </a:txBody>
                  <a:tcPr marT="91425" marB="91425" marR="91425" marL="91425"/>
                </a:tc>
                <a:tc>
                  <a:txBody>
                    <a:bodyPr/>
                    <a:lstStyle/>
                    <a:p>
                      <a:pPr indent="0" lvl="0" marL="0" rtl="0" algn="l">
                        <a:spcBef>
                          <a:spcPts val="0"/>
                        </a:spcBef>
                        <a:spcAft>
                          <a:spcPts val="0"/>
                        </a:spcAft>
                        <a:buNone/>
                      </a:pPr>
                      <a:r>
                        <a:rPr lang="en" sz="1200"/>
                        <a:t>Real-time shift management and scheduling</a:t>
                      </a:r>
                      <a:endParaRPr sz="1200"/>
                    </a:p>
                  </a:txBody>
                  <a:tcPr marT="91425" marB="91425" marR="91425" marL="91425"/>
                </a:tc>
              </a:tr>
              <a:tr h="375975">
                <a:tc>
                  <a:txBody>
                    <a:bodyPr/>
                    <a:lstStyle/>
                    <a:p>
                      <a:pPr indent="0" lvl="0" marL="0" rtl="0" algn="l">
                        <a:spcBef>
                          <a:spcPts val="0"/>
                        </a:spcBef>
                        <a:spcAft>
                          <a:spcPts val="0"/>
                        </a:spcAft>
                        <a:buNone/>
                      </a:pPr>
                      <a:r>
                        <a:rPr b="1" lang="en" sz="1200"/>
                        <a:t>Target Audience</a:t>
                      </a:r>
                      <a:endParaRPr b="1" sz="1200"/>
                    </a:p>
                  </a:txBody>
                  <a:tcPr marT="91425" marB="91425" marR="91425" marL="91425"/>
                </a:tc>
                <a:tc>
                  <a:txBody>
                    <a:bodyPr/>
                    <a:lstStyle/>
                    <a:p>
                      <a:pPr indent="0" lvl="0" marL="0" rtl="0" algn="l">
                        <a:spcBef>
                          <a:spcPts val="0"/>
                        </a:spcBef>
                        <a:spcAft>
                          <a:spcPts val="0"/>
                        </a:spcAft>
                        <a:buNone/>
                      </a:pPr>
                      <a:r>
                        <a:rPr lang="en" sz="1200"/>
                        <a:t>Organizations seeking comprehensive vendor management</a:t>
                      </a:r>
                      <a:endParaRPr sz="1200"/>
                    </a:p>
                  </a:txBody>
                  <a:tcPr marT="91425" marB="91425" marR="91425" marL="91425"/>
                </a:tc>
                <a:tc>
                  <a:txBody>
                    <a:bodyPr/>
                    <a:lstStyle/>
                    <a:p>
                      <a:pPr indent="0" lvl="0" marL="0" rtl="0" algn="l">
                        <a:spcBef>
                          <a:spcPts val="0"/>
                        </a:spcBef>
                        <a:spcAft>
                          <a:spcPts val="0"/>
                        </a:spcAft>
                        <a:buNone/>
                      </a:pPr>
                      <a:r>
                        <a:rPr lang="en" sz="1200"/>
                        <a:t>Enterprises requiring end-to-end contingent labor management</a:t>
                      </a:r>
                      <a:endParaRPr sz="1200"/>
                    </a:p>
                  </a:txBody>
                  <a:tcPr marT="91425" marB="91425" marR="91425" marL="91425"/>
                </a:tc>
                <a:tc>
                  <a:txBody>
                    <a:bodyPr/>
                    <a:lstStyle/>
                    <a:p>
                      <a:pPr indent="0" lvl="0" marL="0" rtl="0" algn="l">
                        <a:spcBef>
                          <a:spcPts val="0"/>
                        </a:spcBef>
                        <a:spcAft>
                          <a:spcPts val="0"/>
                        </a:spcAft>
                        <a:buNone/>
                      </a:pPr>
                      <a:r>
                        <a:rPr lang="en" sz="1200"/>
                        <a:t>Businesses needing on-demand, flexible staffing solutions</a:t>
                      </a:r>
                      <a:endParaRPr sz="1200"/>
                    </a:p>
                  </a:txBody>
                  <a:tcPr marT="91425" marB="91425" marR="91425" marL="91425"/>
                </a:tc>
              </a:tr>
              <a:tr h="375975">
                <a:tc>
                  <a:txBody>
                    <a:bodyPr/>
                    <a:lstStyle/>
                    <a:p>
                      <a:pPr indent="0" lvl="0" marL="0" rtl="0" algn="l">
                        <a:spcBef>
                          <a:spcPts val="0"/>
                        </a:spcBef>
                        <a:spcAft>
                          <a:spcPts val="0"/>
                        </a:spcAft>
                        <a:buNone/>
                      </a:pPr>
                      <a:r>
                        <a:rPr b="1" lang="en" sz="1200"/>
                        <a:t>Key Features</a:t>
                      </a:r>
                      <a:endParaRPr b="1" sz="1200"/>
                    </a:p>
                  </a:txBody>
                  <a:tcPr marT="91425" marB="91425" marR="91425" marL="91425"/>
                </a:tc>
                <a:tc>
                  <a:txBody>
                    <a:bodyPr/>
                    <a:lstStyle/>
                    <a:p>
                      <a:pPr indent="0" lvl="0" marL="0" rtl="0" algn="l">
                        <a:spcBef>
                          <a:spcPts val="0"/>
                        </a:spcBef>
                        <a:spcAft>
                          <a:spcPts val="0"/>
                        </a:spcAft>
                        <a:buNone/>
                      </a:pPr>
                      <a:r>
                        <a:rPr lang="en" sz="1200"/>
                        <a:t>Job order management, candidate review, workforce management</a:t>
                      </a:r>
                      <a:endParaRPr sz="1200"/>
                    </a:p>
                  </a:txBody>
                  <a:tcPr marT="91425" marB="91425" marR="91425" marL="91425"/>
                </a:tc>
                <a:tc>
                  <a:txBody>
                    <a:bodyPr/>
                    <a:lstStyle/>
                    <a:p>
                      <a:pPr indent="0" lvl="0" marL="0" rtl="0" algn="l">
                        <a:spcBef>
                          <a:spcPts val="0"/>
                        </a:spcBef>
                        <a:spcAft>
                          <a:spcPts val="0"/>
                        </a:spcAft>
                        <a:buNone/>
                      </a:pPr>
                      <a:r>
                        <a:rPr lang="en" sz="1200"/>
                        <a:t>Extended workforce management, SOW management, worker profile management</a:t>
                      </a:r>
                      <a:endParaRPr sz="1200"/>
                    </a:p>
                  </a:txBody>
                  <a:tcPr marT="91425" marB="91425" marR="91425" marL="91425"/>
                </a:tc>
                <a:tc>
                  <a:txBody>
                    <a:bodyPr/>
                    <a:lstStyle/>
                    <a:p>
                      <a:pPr indent="0" lvl="0" marL="0" rtl="0" algn="l">
                        <a:spcBef>
                          <a:spcPts val="0"/>
                        </a:spcBef>
                        <a:spcAft>
                          <a:spcPts val="0"/>
                        </a:spcAft>
                        <a:buNone/>
                      </a:pPr>
                      <a:r>
                        <a:rPr lang="en" sz="1200"/>
                        <a:t>Real-time shift management, on-demand hiring, scheduling</a:t>
                      </a:r>
                      <a:endParaRPr sz="1200"/>
                    </a:p>
                  </a:txBody>
                  <a:tcPr marT="91425" marB="91425" marR="91425" marL="91425"/>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8"/>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Reporting Features: Vndly </a:t>
            </a:r>
            <a:endParaRPr b="1" sz="2200">
              <a:solidFill>
                <a:srgbClr val="DC00AA"/>
              </a:solidFill>
              <a:latin typeface="Plus Jakarta Sans"/>
              <a:ea typeface="Plus Jakarta Sans"/>
              <a:cs typeface="Plus Jakarta Sans"/>
              <a:sym typeface="Plus Jakarta Sans"/>
            </a:endParaRPr>
          </a:p>
        </p:txBody>
      </p:sp>
      <p:sp>
        <p:nvSpPr>
          <p:cNvPr id="605" name="Google Shape;605;p78"/>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606" name="Google Shape;606;p78"/>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607" name="Google Shape;607;p78"/>
          <p:cNvSpPr txBox="1"/>
          <p:nvPr/>
        </p:nvSpPr>
        <p:spPr>
          <a:xfrm>
            <a:off x="333550" y="667400"/>
            <a:ext cx="8733600" cy="4369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 sz="1200"/>
              <a:t>Workday VNDLY offers a comprehensive suite of reporting features designed to enhance decision-making and optimize workforce management. Key reporting capabilities include:</a:t>
            </a:r>
            <a:endParaRPr sz="1200"/>
          </a:p>
          <a:p>
            <a:pPr indent="-304800" lvl="0" marL="457200" rtl="0" algn="l">
              <a:lnSpc>
                <a:spcPct val="150000"/>
              </a:lnSpc>
              <a:spcBef>
                <a:spcPts val="1200"/>
              </a:spcBef>
              <a:spcAft>
                <a:spcPts val="0"/>
              </a:spcAft>
              <a:buSzPts val="1200"/>
              <a:buChar char="●"/>
            </a:pPr>
            <a:r>
              <a:rPr b="1" lang="en" sz="1200"/>
              <a:t>Extensive Pre-Built Reports:</a:t>
            </a:r>
            <a:r>
              <a:rPr lang="en" sz="1200"/>
              <a:t> Access over 100 standard reports covering various aspects of contingent workforce management, such as headcount, roles, spend, and location.</a:t>
            </a:r>
            <a:br>
              <a:rPr lang="en" sz="1200"/>
            </a:br>
            <a:r>
              <a:rPr lang="en" sz="1200">
                <a:uFill>
                  <a:noFill/>
                </a:uFill>
                <a:hlinkClick r:id="rId3"/>
              </a:rPr>
              <a:t> </a:t>
            </a:r>
            <a:r>
              <a:rPr lang="en" sz="1200" u="sng">
                <a:solidFill>
                  <a:schemeClr val="hlink"/>
                </a:solidFill>
                <a:hlinkClick r:id="rId4"/>
              </a:rPr>
              <a:t>Workday</a:t>
            </a:r>
            <a:endParaRPr sz="1200" u="sng">
              <a:solidFill>
                <a:schemeClr val="hlink"/>
              </a:solidFill>
            </a:endParaRPr>
          </a:p>
          <a:p>
            <a:pPr indent="-304800" lvl="0" marL="457200" rtl="0" algn="l">
              <a:lnSpc>
                <a:spcPct val="150000"/>
              </a:lnSpc>
              <a:spcBef>
                <a:spcPts val="0"/>
              </a:spcBef>
              <a:spcAft>
                <a:spcPts val="0"/>
              </a:spcAft>
              <a:buSzPts val="1200"/>
              <a:buChar char="●"/>
            </a:pPr>
            <a:r>
              <a:rPr b="1" lang="en" sz="1200"/>
              <a:t>Custom Reporting Functionality:</a:t>
            </a:r>
            <a:r>
              <a:rPr lang="en" sz="1200"/>
              <a:t> Create tailored reports to meet specific organizational needs, enabling deeper insights into workforce dynamics and performance metrics.</a:t>
            </a:r>
            <a:br>
              <a:rPr lang="en" sz="1200"/>
            </a:br>
            <a:r>
              <a:rPr lang="en" sz="1200">
                <a:uFill>
                  <a:noFill/>
                </a:uFill>
                <a:hlinkClick r:id="rId5"/>
              </a:rPr>
              <a:t> </a:t>
            </a:r>
            <a:r>
              <a:rPr lang="en" sz="1200" u="sng">
                <a:solidFill>
                  <a:schemeClr val="hlink"/>
                </a:solidFill>
                <a:hlinkClick r:id="rId6"/>
              </a:rPr>
              <a:t>Workday</a:t>
            </a:r>
            <a:endParaRPr sz="1200" u="sng">
              <a:solidFill>
                <a:schemeClr val="hlink"/>
              </a:solidFill>
            </a:endParaRPr>
          </a:p>
          <a:p>
            <a:pPr indent="-304800" lvl="0" marL="457200" rtl="0" algn="l">
              <a:lnSpc>
                <a:spcPct val="150000"/>
              </a:lnSpc>
              <a:spcBef>
                <a:spcPts val="0"/>
              </a:spcBef>
              <a:spcAft>
                <a:spcPts val="0"/>
              </a:spcAft>
              <a:buSzPts val="1200"/>
              <a:buChar char="●"/>
            </a:pPr>
            <a:r>
              <a:rPr b="1" lang="en" sz="1200"/>
              <a:t>Interactive Dashboards:</a:t>
            </a:r>
            <a:r>
              <a:rPr lang="en" sz="1200"/>
              <a:t> Utilize data visualization tools to effectively evaluate programs, with the ability to apply filters for focused analysis.</a:t>
            </a:r>
            <a:br>
              <a:rPr lang="en" sz="1200"/>
            </a:br>
            <a:r>
              <a:rPr lang="en" sz="1200">
                <a:uFill>
                  <a:noFill/>
                </a:uFill>
                <a:hlinkClick r:id="rId7"/>
              </a:rPr>
              <a:t> </a:t>
            </a:r>
            <a:r>
              <a:rPr lang="en" sz="1200" u="sng">
                <a:solidFill>
                  <a:schemeClr val="hlink"/>
                </a:solidFill>
                <a:hlinkClick r:id="rId8"/>
              </a:rPr>
              <a:t>Workday</a:t>
            </a:r>
            <a:endParaRPr sz="1200" u="sng">
              <a:solidFill>
                <a:schemeClr val="hlink"/>
              </a:solidFill>
            </a:endParaRPr>
          </a:p>
          <a:p>
            <a:pPr indent="-304800" lvl="0" marL="457200" rtl="0" algn="l">
              <a:lnSpc>
                <a:spcPct val="150000"/>
              </a:lnSpc>
              <a:spcBef>
                <a:spcPts val="0"/>
              </a:spcBef>
              <a:spcAft>
                <a:spcPts val="0"/>
              </a:spcAft>
              <a:buSzPts val="1200"/>
              <a:buChar char="●"/>
            </a:pPr>
            <a:r>
              <a:rPr b="1" lang="en" sz="1200"/>
              <a:t>Real-Time Analytics:</a:t>
            </a:r>
            <a:r>
              <a:rPr lang="en" sz="1200"/>
              <a:t> Leverage up-to-date data to inform strategic decisions, ensuring timely responses to workforce trends and challenges.</a:t>
            </a:r>
            <a:endParaRPr sz="1200"/>
          </a:p>
          <a:p>
            <a:pPr indent="0" lvl="0" marL="0" rtl="0" algn="l">
              <a:lnSpc>
                <a:spcPct val="150000"/>
              </a:lnSpc>
              <a:spcBef>
                <a:spcPts val="1200"/>
              </a:spcBef>
              <a:spcAft>
                <a:spcPts val="0"/>
              </a:spcAft>
              <a:buNone/>
            </a:pPr>
            <a:r>
              <a:t/>
            </a:r>
            <a:endParaRPr sz="1200"/>
          </a:p>
        </p:txBody>
      </p:sp>
      <p:sp>
        <p:nvSpPr>
          <p:cNvPr id="608" name="Google Shape;608;p78"/>
          <p:cNvSpPr txBox="1"/>
          <p:nvPr/>
        </p:nvSpPr>
        <p:spPr>
          <a:xfrm>
            <a:off x="4268575" y="7740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9"/>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Reporting Features: Indeed Flex </a:t>
            </a:r>
            <a:endParaRPr b="1" sz="2200">
              <a:solidFill>
                <a:srgbClr val="DC00AA"/>
              </a:solidFill>
              <a:latin typeface="Plus Jakarta Sans"/>
              <a:ea typeface="Plus Jakarta Sans"/>
              <a:cs typeface="Plus Jakarta Sans"/>
              <a:sym typeface="Plus Jakarta Sans"/>
            </a:endParaRPr>
          </a:p>
        </p:txBody>
      </p:sp>
      <p:sp>
        <p:nvSpPr>
          <p:cNvPr id="614" name="Google Shape;614;p79"/>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615" name="Google Shape;615;p79"/>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616" name="Google Shape;616;p79"/>
          <p:cNvSpPr txBox="1"/>
          <p:nvPr/>
        </p:nvSpPr>
        <p:spPr>
          <a:xfrm>
            <a:off x="333550" y="901200"/>
            <a:ext cx="8733600" cy="3723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 sz="1200"/>
              <a:t>Indeed Flex offers a suite of reporting features designed to enhance workforce management through data-driven insights. Key functionalities include:</a:t>
            </a:r>
            <a:endParaRPr sz="1200"/>
          </a:p>
          <a:p>
            <a:pPr indent="-304800" lvl="0" marL="457200" rtl="0" algn="l">
              <a:lnSpc>
                <a:spcPct val="150000"/>
              </a:lnSpc>
              <a:spcBef>
                <a:spcPts val="1200"/>
              </a:spcBef>
              <a:spcAft>
                <a:spcPts val="0"/>
              </a:spcAft>
              <a:buSzPts val="1200"/>
              <a:buChar char="●"/>
            </a:pPr>
            <a:r>
              <a:rPr b="1" lang="en" sz="1200"/>
              <a:t>Shift Reporting:</a:t>
            </a:r>
            <a:r>
              <a:rPr lang="en" sz="1200"/>
              <a:t> Access detailed records of worker start and end times, along with specifics of the shifts undertaken, regardless of role or industry.</a:t>
            </a:r>
            <a:br>
              <a:rPr lang="en" sz="1200"/>
            </a:br>
            <a:r>
              <a:rPr lang="en" sz="1200">
                <a:uFill>
                  <a:noFill/>
                </a:uFill>
                <a:hlinkClick r:id="rId3"/>
              </a:rPr>
              <a:t> </a:t>
            </a:r>
            <a:r>
              <a:rPr lang="en" sz="1200" u="sng">
                <a:solidFill>
                  <a:schemeClr val="hlink"/>
                </a:solidFill>
                <a:hlinkClick r:id="rId4"/>
              </a:rPr>
              <a:t>Indeed Flex</a:t>
            </a:r>
            <a:endParaRPr sz="1200" u="sng">
              <a:solidFill>
                <a:schemeClr val="hlink"/>
              </a:solidFill>
            </a:endParaRPr>
          </a:p>
          <a:p>
            <a:pPr indent="-304800" lvl="0" marL="457200" rtl="0" algn="l">
              <a:lnSpc>
                <a:spcPct val="150000"/>
              </a:lnSpc>
              <a:spcBef>
                <a:spcPts val="0"/>
              </a:spcBef>
              <a:spcAft>
                <a:spcPts val="0"/>
              </a:spcAft>
              <a:buSzPts val="1200"/>
              <a:buChar char="●"/>
            </a:pPr>
            <a:r>
              <a:rPr b="1" lang="en" sz="1200"/>
              <a:t>Performance Metrics:</a:t>
            </a:r>
            <a:r>
              <a:rPr lang="en" sz="1200"/>
              <a:t> Monitor operational statistics in real-time, both site-specific and company-wide. Metrics encompass shift fulfillment rates, expenditure, worker ratios, and quality ratings, facilitating informed decision-making.</a:t>
            </a:r>
            <a:br>
              <a:rPr lang="en" sz="1200"/>
            </a:br>
            <a:r>
              <a:rPr lang="en" sz="1200">
                <a:uFill>
                  <a:noFill/>
                </a:uFill>
                <a:hlinkClick r:id="rId5"/>
              </a:rPr>
              <a:t> </a:t>
            </a:r>
            <a:r>
              <a:rPr lang="en" sz="1200" u="sng">
                <a:solidFill>
                  <a:schemeClr val="hlink"/>
                </a:solidFill>
                <a:hlinkClick r:id="rId6"/>
              </a:rPr>
              <a:t>Indeed Flex</a:t>
            </a:r>
            <a:endParaRPr sz="1200" u="sng">
              <a:solidFill>
                <a:schemeClr val="hlink"/>
              </a:solidFill>
            </a:endParaRPr>
          </a:p>
          <a:p>
            <a:pPr indent="-304800" lvl="0" marL="457200" rtl="0" algn="l">
              <a:lnSpc>
                <a:spcPct val="150000"/>
              </a:lnSpc>
              <a:spcBef>
                <a:spcPts val="0"/>
              </a:spcBef>
              <a:spcAft>
                <a:spcPts val="0"/>
              </a:spcAft>
              <a:buSzPts val="1200"/>
              <a:buChar char="●"/>
            </a:pPr>
            <a:r>
              <a:rPr b="1" lang="en" sz="1200"/>
              <a:t>Financial Reporting:</a:t>
            </a:r>
            <a:r>
              <a:rPr lang="en" sz="1200"/>
              <a:t> Consolidate invoicing across multiple sites and agencies within a customizable platform. Efficiently manage all bookings and extract detailed financial data for each venue, streamlining financial oversight.</a:t>
            </a:r>
            <a:br>
              <a:rPr lang="en" sz="1200"/>
            </a:br>
            <a:r>
              <a:rPr lang="en" sz="1200">
                <a:uFill>
                  <a:noFill/>
                </a:uFill>
                <a:hlinkClick r:id="rId7"/>
              </a:rPr>
              <a:t> </a:t>
            </a:r>
            <a:r>
              <a:rPr lang="en" sz="1200" u="sng">
                <a:solidFill>
                  <a:schemeClr val="hlink"/>
                </a:solidFill>
                <a:hlinkClick r:id="rId8"/>
              </a:rPr>
              <a:t>Indeed Flex</a:t>
            </a:r>
            <a:endParaRPr sz="1200"/>
          </a:p>
        </p:txBody>
      </p:sp>
      <p:sp>
        <p:nvSpPr>
          <p:cNvPr id="617" name="Google Shape;617;p79"/>
          <p:cNvSpPr txBox="1"/>
          <p:nvPr/>
        </p:nvSpPr>
        <p:spPr>
          <a:xfrm>
            <a:off x="4268575" y="7740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0"/>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500">
                <a:solidFill>
                  <a:srgbClr val="F8F8F8"/>
                </a:solidFill>
                <a:latin typeface="Arial"/>
                <a:ea typeface="Arial"/>
                <a:cs typeface="Arial"/>
                <a:sym typeface="Arial"/>
              </a:rPr>
              <a:t>Differentiators &amp; Selling Points</a:t>
            </a:r>
            <a:br>
              <a:rPr lang="en" sz="2500">
                <a:solidFill>
                  <a:srgbClr val="F8F8F8"/>
                </a:solidFill>
                <a:latin typeface="Arial"/>
                <a:ea typeface="Arial"/>
                <a:cs typeface="Arial"/>
                <a:sym typeface="Arial"/>
              </a:rPr>
            </a:br>
            <a:br>
              <a:rPr lang="en" sz="2500">
                <a:solidFill>
                  <a:srgbClr val="F8F8F8"/>
                </a:solidFill>
                <a:latin typeface="Arial"/>
                <a:ea typeface="Arial"/>
                <a:cs typeface="Arial"/>
                <a:sym typeface="Arial"/>
              </a:rPr>
            </a:br>
            <a:r>
              <a:rPr lang="en" sz="2500">
                <a:solidFill>
                  <a:srgbClr val="F8F8F8"/>
                </a:solidFill>
                <a:latin typeface="Arial"/>
                <a:ea typeface="Arial"/>
                <a:cs typeface="Arial"/>
                <a:sym typeface="Arial"/>
              </a:rPr>
              <a:t>Simply VMS , Vndly &amp; Indeed Flex</a:t>
            </a:r>
            <a:endParaRPr sz="2500">
              <a:solidFill>
                <a:srgbClr val="F8F8F8"/>
              </a:solidFill>
              <a:latin typeface="Plus Jakarta Sans"/>
              <a:ea typeface="Plus Jakarta Sans"/>
              <a:cs typeface="Plus Jakarta Sans"/>
              <a:sym typeface="Plus Jakarta Sans"/>
            </a:endParaRPr>
          </a:p>
        </p:txBody>
      </p:sp>
      <p:sp>
        <p:nvSpPr>
          <p:cNvPr id="623" name="Google Shape;623;p80"/>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81"/>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629" name="Google Shape;629;p81"/>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630" name="Google Shape;630;p81"/>
          <p:cNvSpPr txBox="1"/>
          <p:nvPr/>
        </p:nvSpPr>
        <p:spPr>
          <a:xfrm>
            <a:off x="333550" y="140225"/>
            <a:ext cx="87642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DC00AA"/>
                </a:solidFill>
              </a:rPr>
              <a:t>Differentiators &amp; Selling Points - Simply VMS &amp; Vndly</a:t>
            </a:r>
            <a:endParaRPr b="1" i="0" sz="4400" u="none" cap="none" strike="noStrike">
              <a:solidFill>
                <a:srgbClr val="DC00AA"/>
              </a:solidFill>
              <a:latin typeface="Plus Jakarta Sans"/>
              <a:ea typeface="Plus Jakarta Sans"/>
              <a:cs typeface="Plus Jakarta Sans"/>
              <a:sym typeface="Plus Jakarta Sans"/>
            </a:endParaRPr>
          </a:p>
        </p:txBody>
      </p:sp>
      <p:sp>
        <p:nvSpPr>
          <p:cNvPr id="631" name="Google Shape;631;p81"/>
          <p:cNvSpPr txBox="1"/>
          <p:nvPr/>
        </p:nvSpPr>
        <p:spPr>
          <a:xfrm>
            <a:off x="211425" y="560525"/>
            <a:ext cx="8886300" cy="409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100"/>
              <a:t>Simply VMS</a:t>
            </a:r>
            <a:endParaRPr b="1" sz="1100"/>
          </a:p>
          <a:p>
            <a:pPr indent="-298450" lvl="0" marL="457200" rtl="0" algn="l">
              <a:lnSpc>
                <a:spcPct val="115000"/>
              </a:lnSpc>
              <a:spcBef>
                <a:spcPts val="1200"/>
              </a:spcBef>
              <a:spcAft>
                <a:spcPts val="0"/>
              </a:spcAft>
              <a:buSzPts val="1100"/>
              <a:buChar char="●"/>
            </a:pPr>
            <a:r>
              <a:rPr b="1" lang="en" sz="1100"/>
              <a:t>Key Differentiators:</a:t>
            </a:r>
            <a:endParaRPr b="1" sz="1100"/>
          </a:p>
          <a:p>
            <a:pPr indent="-298450" lvl="1" marL="914400" rtl="0" algn="l">
              <a:lnSpc>
                <a:spcPct val="115000"/>
              </a:lnSpc>
              <a:spcBef>
                <a:spcPts val="0"/>
              </a:spcBef>
              <a:spcAft>
                <a:spcPts val="0"/>
              </a:spcAft>
              <a:buSzPts val="1100"/>
              <a:buChar char="○"/>
            </a:pPr>
            <a:r>
              <a:rPr b="1" lang="en" sz="1100"/>
              <a:t>User-Friendly Interface:</a:t>
            </a:r>
            <a:r>
              <a:rPr lang="en" sz="1100"/>
              <a:t> Designed for ease of use, facilitating quick adoption without extensive training.</a:t>
            </a:r>
            <a:endParaRPr sz="1100"/>
          </a:p>
          <a:p>
            <a:pPr indent="-298450" lvl="1" marL="914400" rtl="0" algn="l">
              <a:lnSpc>
                <a:spcPct val="115000"/>
              </a:lnSpc>
              <a:spcBef>
                <a:spcPts val="0"/>
              </a:spcBef>
              <a:spcAft>
                <a:spcPts val="0"/>
              </a:spcAft>
              <a:buSzPts val="1100"/>
              <a:buChar char="○"/>
            </a:pPr>
            <a:r>
              <a:rPr b="1" lang="en" sz="1100"/>
              <a:t>Customizable Reporting:</a:t>
            </a:r>
            <a:r>
              <a:rPr lang="en" sz="1100"/>
              <a:t> Offers tailored reporting features to align with specific organizational needs.</a:t>
            </a:r>
            <a:endParaRPr sz="1100"/>
          </a:p>
          <a:p>
            <a:pPr indent="-298450" lvl="1" marL="914400" rtl="0" algn="l">
              <a:lnSpc>
                <a:spcPct val="115000"/>
              </a:lnSpc>
              <a:spcBef>
                <a:spcPts val="0"/>
              </a:spcBef>
              <a:spcAft>
                <a:spcPts val="0"/>
              </a:spcAft>
              <a:buSzPts val="1100"/>
              <a:buChar char="○"/>
            </a:pPr>
            <a:r>
              <a:rPr b="1" lang="en" sz="1100"/>
              <a:t>Cost-Effective Solution:</a:t>
            </a:r>
            <a:r>
              <a:rPr lang="en" sz="1100"/>
              <a:t> Provides a budget-friendly option for businesses seeking essential VMS functionalities.</a:t>
            </a:r>
            <a:endParaRPr sz="1100"/>
          </a:p>
          <a:p>
            <a:pPr indent="-298450" lvl="0" marL="457200" rtl="0" algn="l">
              <a:lnSpc>
                <a:spcPct val="115000"/>
              </a:lnSpc>
              <a:spcBef>
                <a:spcPts val="0"/>
              </a:spcBef>
              <a:spcAft>
                <a:spcPts val="0"/>
              </a:spcAft>
              <a:buSzPts val="1100"/>
              <a:buChar char="●"/>
            </a:pPr>
            <a:r>
              <a:rPr b="1" lang="en" sz="1100"/>
              <a:t>Integration with MSP:</a:t>
            </a:r>
            <a:endParaRPr b="1" sz="1100"/>
          </a:p>
          <a:p>
            <a:pPr indent="-298450" lvl="1" marL="914400" rtl="0" algn="l">
              <a:lnSpc>
                <a:spcPct val="115000"/>
              </a:lnSpc>
              <a:spcBef>
                <a:spcPts val="0"/>
              </a:spcBef>
              <a:spcAft>
                <a:spcPts val="0"/>
              </a:spcAft>
              <a:buSzPts val="1100"/>
              <a:buChar char="○"/>
            </a:pPr>
            <a:r>
              <a:rPr lang="en" sz="1100"/>
              <a:t>Simply VMS can function as a standalone solution or integrate with Managed Service Providers (MSPs), offering flexibility based on organizational requirements.</a:t>
            </a:r>
            <a:endParaRPr sz="1100"/>
          </a:p>
          <a:p>
            <a:pPr indent="0" lvl="0" marL="0" rtl="0" algn="l">
              <a:lnSpc>
                <a:spcPct val="115000"/>
              </a:lnSpc>
              <a:spcBef>
                <a:spcPts val="1200"/>
              </a:spcBef>
              <a:spcAft>
                <a:spcPts val="0"/>
              </a:spcAft>
              <a:buNone/>
            </a:pPr>
            <a:r>
              <a:rPr b="1" lang="en" sz="1100"/>
              <a:t>VNDLY</a:t>
            </a:r>
            <a:endParaRPr b="1" sz="1100"/>
          </a:p>
          <a:p>
            <a:pPr indent="-298450" lvl="0" marL="457200" rtl="0" algn="l">
              <a:lnSpc>
                <a:spcPct val="115000"/>
              </a:lnSpc>
              <a:spcBef>
                <a:spcPts val="1200"/>
              </a:spcBef>
              <a:spcAft>
                <a:spcPts val="0"/>
              </a:spcAft>
              <a:buSzPts val="1100"/>
              <a:buChar char="●"/>
            </a:pPr>
            <a:r>
              <a:rPr b="1" lang="en" sz="1100"/>
              <a:t>Key Differentiators:</a:t>
            </a:r>
            <a:endParaRPr b="1" sz="1100"/>
          </a:p>
          <a:p>
            <a:pPr indent="-298450" lvl="1" marL="914400" rtl="0" algn="l">
              <a:lnSpc>
                <a:spcPct val="115000"/>
              </a:lnSpc>
              <a:spcBef>
                <a:spcPts val="0"/>
              </a:spcBef>
              <a:spcAft>
                <a:spcPts val="0"/>
              </a:spcAft>
              <a:buSzPts val="1100"/>
              <a:buChar char="○"/>
            </a:pPr>
            <a:r>
              <a:rPr b="1" lang="en" sz="1100"/>
              <a:t>Cloud-Native Platform:</a:t>
            </a:r>
            <a:r>
              <a:rPr lang="en" sz="1100"/>
              <a:t> Built from the ground up as a cloud-based solution, ensuring scalability and seamless updates.</a:t>
            </a:r>
            <a:endParaRPr sz="1100"/>
          </a:p>
          <a:p>
            <a:pPr indent="-298450" lvl="1" marL="914400" rtl="0" algn="l">
              <a:lnSpc>
                <a:spcPct val="115000"/>
              </a:lnSpc>
              <a:spcBef>
                <a:spcPts val="0"/>
              </a:spcBef>
              <a:spcAft>
                <a:spcPts val="0"/>
              </a:spcAft>
              <a:buSzPts val="1100"/>
              <a:buChar char="○"/>
            </a:pPr>
            <a:r>
              <a:rPr b="1" lang="en" sz="1100"/>
              <a:t>Comprehensive Workforce Management:</a:t>
            </a:r>
            <a:r>
              <a:rPr lang="en" sz="1100"/>
              <a:t> Manages the entire lifecycle of non-employee engagements, including contingent workforce, statement of work (SOW), and independent contractors.</a:t>
            </a:r>
            <a:endParaRPr sz="1100"/>
          </a:p>
          <a:p>
            <a:pPr indent="-298450" lvl="1" marL="914400" rtl="0" algn="l">
              <a:lnSpc>
                <a:spcPct val="115000"/>
              </a:lnSpc>
              <a:spcBef>
                <a:spcPts val="0"/>
              </a:spcBef>
              <a:spcAft>
                <a:spcPts val="0"/>
              </a:spcAft>
              <a:buSzPts val="1100"/>
              <a:buChar char="○"/>
            </a:pPr>
            <a:r>
              <a:rPr b="1" lang="en" sz="1100"/>
              <a:t>Robust Integration Capabilities:</a:t>
            </a:r>
            <a:r>
              <a:rPr lang="en" sz="1100"/>
              <a:t> Integrates with existing HR, procurement, and finance systems to streamline data flow and enhance decision-making.</a:t>
            </a:r>
            <a:endParaRPr sz="1100"/>
          </a:p>
          <a:p>
            <a:pPr indent="-298450" lvl="0" marL="457200" rtl="0" algn="l">
              <a:lnSpc>
                <a:spcPct val="115000"/>
              </a:lnSpc>
              <a:spcBef>
                <a:spcPts val="0"/>
              </a:spcBef>
              <a:spcAft>
                <a:spcPts val="0"/>
              </a:spcAft>
              <a:buSzPts val="1100"/>
              <a:buChar char="●"/>
            </a:pPr>
            <a:r>
              <a:rPr b="1" lang="en" sz="1100"/>
              <a:t>Integration with MSP:</a:t>
            </a:r>
            <a:endParaRPr b="1" sz="1100"/>
          </a:p>
          <a:p>
            <a:pPr indent="-298450" lvl="1" marL="914400" rtl="0" algn="l">
              <a:lnSpc>
                <a:spcPct val="115000"/>
              </a:lnSpc>
              <a:spcBef>
                <a:spcPts val="0"/>
              </a:spcBef>
              <a:spcAft>
                <a:spcPts val="0"/>
              </a:spcAft>
              <a:buSzPts val="1100"/>
              <a:buChar char="○"/>
            </a:pPr>
            <a:r>
              <a:rPr lang="en" sz="1100"/>
              <a:t>VNDLY is designed to work collaboratively with MSPs, providing them with the tools and data needed to manage contingent labor programs effectively.</a:t>
            </a:r>
            <a:br>
              <a:rPr lang="en" sz="1100"/>
            </a:br>
            <a:r>
              <a:rPr lang="en" sz="1100">
                <a:uFill>
                  <a:noFill/>
                </a:uFill>
                <a:hlinkClick r:id="rId3"/>
              </a:rPr>
              <a:t> </a:t>
            </a:r>
            <a:r>
              <a:rPr lang="en" sz="1100" u="sng">
                <a:solidFill>
                  <a:schemeClr val="hlink"/>
                </a:solidFill>
                <a:hlinkClick r:id="rId4"/>
              </a:rPr>
              <a:t>Workday</a:t>
            </a:r>
            <a:endParaRPr sz="1100" u="sng">
              <a:solidFill>
                <a:schemeClr val="hlink"/>
              </a:solidFill>
            </a:endParaRPr>
          </a:p>
          <a:p>
            <a:pPr indent="0" lvl="0" marL="0" rtl="0" algn="l">
              <a:lnSpc>
                <a:spcPct val="115000"/>
              </a:lnSpc>
              <a:spcBef>
                <a:spcPts val="1200"/>
              </a:spcBef>
              <a:spcAft>
                <a:spcPts val="0"/>
              </a:spcAft>
              <a:buNone/>
            </a:pPr>
            <a:r>
              <a:t/>
            </a:r>
            <a:endParaRPr sz="1100"/>
          </a:p>
          <a:p>
            <a:pPr indent="0" lvl="0" marL="0" rtl="0" algn="l">
              <a:spcBef>
                <a:spcPts val="1200"/>
              </a:spcBef>
              <a:spcAft>
                <a:spcPts val="0"/>
              </a:spcAft>
              <a:buNone/>
            </a:pPr>
            <a:r>
              <a:t/>
            </a:r>
            <a:endParaRPr sz="11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82"/>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637" name="Google Shape;637;p82"/>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638" name="Google Shape;638;p82"/>
          <p:cNvSpPr txBox="1"/>
          <p:nvPr/>
        </p:nvSpPr>
        <p:spPr>
          <a:xfrm>
            <a:off x="333550" y="140225"/>
            <a:ext cx="87642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DC00AA"/>
                </a:solidFill>
              </a:rPr>
              <a:t>Differentiators &amp; Selling Points - Indeed Flex</a:t>
            </a:r>
            <a:endParaRPr b="1" i="0" sz="4400" u="none" cap="none" strike="noStrike">
              <a:solidFill>
                <a:srgbClr val="DC00AA"/>
              </a:solidFill>
              <a:latin typeface="Plus Jakarta Sans"/>
              <a:ea typeface="Plus Jakarta Sans"/>
              <a:cs typeface="Plus Jakarta Sans"/>
              <a:sym typeface="Plus Jakarta Sans"/>
            </a:endParaRPr>
          </a:p>
        </p:txBody>
      </p:sp>
      <p:sp>
        <p:nvSpPr>
          <p:cNvPr id="639" name="Google Shape;639;p82"/>
          <p:cNvSpPr txBox="1"/>
          <p:nvPr/>
        </p:nvSpPr>
        <p:spPr>
          <a:xfrm>
            <a:off x="211450" y="662175"/>
            <a:ext cx="8886300" cy="409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100"/>
              <a:t>Indeed Flex</a:t>
            </a:r>
            <a:endParaRPr b="1" sz="1100"/>
          </a:p>
          <a:p>
            <a:pPr indent="-298450" lvl="0" marL="457200" rtl="0" algn="l">
              <a:lnSpc>
                <a:spcPct val="115000"/>
              </a:lnSpc>
              <a:spcBef>
                <a:spcPts val="1200"/>
              </a:spcBef>
              <a:spcAft>
                <a:spcPts val="0"/>
              </a:spcAft>
              <a:buSzPts val="1100"/>
              <a:buChar char="●"/>
            </a:pPr>
            <a:r>
              <a:rPr b="1" lang="en" sz="1100"/>
              <a:t>Key Differentiators:</a:t>
            </a:r>
            <a:endParaRPr b="1" sz="1100"/>
          </a:p>
          <a:p>
            <a:pPr indent="-298450" lvl="1" marL="914400" rtl="0" algn="l">
              <a:lnSpc>
                <a:spcPct val="115000"/>
              </a:lnSpc>
              <a:spcBef>
                <a:spcPts val="0"/>
              </a:spcBef>
              <a:spcAft>
                <a:spcPts val="0"/>
              </a:spcAft>
              <a:buSzPts val="1100"/>
              <a:buChar char="○"/>
            </a:pPr>
            <a:r>
              <a:rPr b="1" lang="en" sz="1100"/>
              <a:t>Shift-Based Staffing Focus:</a:t>
            </a:r>
            <a:r>
              <a:rPr lang="en" sz="1100"/>
              <a:t> Specializes in filling short-term, shift-based roles, catering to industries with fluctuating staffing needs.</a:t>
            </a:r>
            <a:endParaRPr sz="1100"/>
          </a:p>
          <a:p>
            <a:pPr indent="-298450" lvl="1" marL="914400" rtl="0" algn="l">
              <a:lnSpc>
                <a:spcPct val="115000"/>
              </a:lnSpc>
              <a:spcBef>
                <a:spcPts val="0"/>
              </a:spcBef>
              <a:spcAft>
                <a:spcPts val="0"/>
              </a:spcAft>
              <a:buSzPts val="1100"/>
              <a:buChar char="○"/>
            </a:pPr>
            <a:r>
              <a:rPr b="1" lang="en" sz="1100"/>
              <a:t>On-Demand Talent Pool:</a:t>
            </a:r>
            <a:r>
              <a:rPr lang="en" sz="1100"/>
              <a:t> Provides access to a large pool of pre-vetted workers available for immediate placement.</a:t>
            </a:r>
            <a:endParaRPr sz="1100"/>
          </a:p>
          <a:p>
            <a:pPr indent="-298450" lvl="1" marL="914400" rtl="0" algn="l">
              <a:lnSpc>
                <a:spcPct val="115000"/>
              </a:lnSpc>
              <a:spcBef>
                <a:spcPts val="0"/>
              </a:spcBef>
              <a:spcAft>
                <a:spcPts val="0"/>
              </a:spcAft>
              <a:buSzPts val="1100"/>
              <a:buChar char="○"/>
            </a:pPr>
            <a:r>
              <a:rPr b="1" lang="en" sz="1100"/>
              <a:t>Mobile Accessibility:</a:t>
            </a:r>
            <a:r>
              <a:rPr lang="en" sz="1100"/>
              <a:t> Offers a user-friendly mobile app for both employers and workers, facilitating quick job postings and applications.</a:t>
            </a:r>
            <a:endParaRPr sz="1100"/>
          </a:p>
          <a:p>
            <a:pPr indent="-298450" lvl="0" marL="457200" rtl="0" algn="l">
              <a:lnSpc>
                <a:spcPct val="115000"/>
              </a:lnSpc>
              <a:spcBef>
                <a:spcPts val="0"/>
              </a:spcBef>
              <a:spcAft>
                <a:spcPts val="0"/>
              </a:spcAft>
              <a:buSzPts val="1100"/>
              <a:buChar char="●"/>
            </a:pPr>
            <a:r>
              <a:rPr b="1" lang="en" sz="1100"/>
              <a:t>Integration with MSP:</a:t>
            </a:r>
            <a:endParaRPr b="1" sz="1100"/>
          </a:p>
          <a:p>
            <a:pPr indent="-298450" lvl="1" marL="914400" rtl="0" algn="l">
              <a:lnSpc>
                <a:spcPct val="115000"/>
              </a:lnSpc>
              <a:spcBef>
                <a:spcPts val="0"/>
              </a:spcBef>
              <a:spcAft>
                <a:spcPts val="0"/>
              </a:spcAft>
              <a:buSzPts val="1100"/>
              <a:buChar char="○"/>
            </a:pPr>
            <a:r>
              <a:rPr lang="en" sz="1100"/>
              <a:t>Indeed Flex primarily operates as a standalone platform, focusing on direct connections between employers and temporary workers. It does not emphasize integration with MSPs.</a:t>
            </a:r>
            <a:endParaRPr sz="1100"/>
          </a:p>
          <a:p>
            <a:pPr indent="0" lvl="0" marL="0" rtl="0" algn="l">
              <a:lnSpc>
                <a:spcPct val="115000"/>
              </a:lnSpc>
              <a:spcBef>
                <a:spcPts val="1200"/>
              </a:spcBef>
              <a:spcAft>
                <a:spcPts val="0"/>
              </a:spcAft>
              <a:buNone/>
            </a:pPr>
            <a:r>
              <a:rPr b="1" lang="en" sz="1100">
                <a:solidFill>
                  <a:srgbClr val="DC00AA"/>
                </a:solidFill>
              </a:rPr>
              <a:t>Summary</a:t>
            </a:r>
            <a:endParaRPr b="1" sz="1100">
              <a:solidFill>
                <a:srgbClr val="DC00AA"/>
              </a:solidFill>
            </a:endParaRPr>
          </a:p>
          <a:p>
            <a:pPr indent="-298450" lvl="0" marL="457200" rtl="0" algn="l">
              <a:lnSpc>
                <a:spcPct val="115000"/>
              </a:lnSpc>
              <a:spcBef>
                <a:spcPts val="1200"/>
              </a:spcBef>
              <a:spcAft>
                <a:spcPts val="0"/>
              </a:spcAft>
              <a:buSzPts val="1100"/>
              <a:buChar char="●"/>
            </a:pPr>
            <a:r>
              <a:rPr b="1" lang="en" sz="1100"/>
              <a:t>Simply VMS</a:t>
            </a:r>
            <a:r>
              <a:rPr lang="en" sz="1100"/>
              <a:t> offers a user-friendly and cost-effective solution with customizable reporting, suitable for organizations seeking flexibility in integrating with MSPs.</a:t>
            </a:r>
            <a:endParaRPr sz="1100"/>
          </a:p>
          <a:p>
            <a:pPr indent="-298450" lvl="0" marL="457200" rtl="0" algn="l">
              <a:lnSpc>
                <a:spcPct val="115000"/>
              </a:lnSpc>
              <a:spcBef>
                <a:spcPts val="0"/>
              </a:spcBef>
              <a:spcAft>
                <a:spcPts val="0"/>
              </a:spcAft>
              <a:buSzPts val="1100"/>
              <a:buChar char="●"/>
            </a:pPr>
            <a:r>
              <a:rPr b="1" lang="en" sz="1100"/>
              <a:t>VNDLY</a:t>
            </a:r>
            <a:r>
              <a:rPr lang="en" sz="1100"/>
              <a:t> provides a comprehensive, cloud-native platform with robust integration capabilities, designed to collaborate effectively with MSPs for managing the entire contingent workforce lifecycle.</a:t>
            </a:r>
            <a:endParaRPr sz="1100"/>
          </a:p>
          <a:p>
            <a:pPr indent="-298450" lvl="0" marL="457200" rtl="0" algn="l">
              <a:lnSpc>
                <a:spcPct val="115000"/>
              </a:lnSpc>
              <a:spcBef>
                <a:spcPts val="0"/>
              </a:spcBef>
              <a:spcAft>
                <a:spcPts val="0"/>
              </a:spcAft>
              <a:buSzPts val="1100"/>
              <a:buChar char="●"/>
            </a:pPr>
            <a:r>
              <a:rPr b="1" lang="en" sz="1100"/>
              <a:t>Indeed Flex</a:t>
            </a:r>
            <a:r>
              <a:rPr lang="en" sz="1100"/>
              <a:t> focuses on shift-based staffing through an on-demand talent pool and mobile accessibility, operating primarily as a standalone platform without significant MSP integration.</a:t>
            </a:r>
            <a:endParaRPr sz="1100"/>
          </a:p>
          <a:p>
            <a:pPr indent="0" lvl="0" marL="0" rtl="0" algn="l">
              <a:spcBef>
                <a:spcPts val="1200"/>
              </a:spcBef>
              <a:spcAft>
                <a:spcPts val="0"/>
              </a:spcAft>
              <a:buNone/>
            </a:pPr>
            <a:r>
              <a:t/>
            </a:r>
            <a:endParaRPr sz="11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3"/>
          <p:cNvSpPr txBox="1"/>
          <p:nvPr>
            <p:ph type="title"/>
          </p:nvPr>
        </p:nvSpPr>
        <p:spPr>
          <a:xfrm>
            <a:off x="503856" y="1470256"/>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500">
                <a:solidFill>
                  <a:srgbClr val="F8F8F8"/>
                </a:solidFill>
                <a:latin typeface="Arial"/>
                <a:ea typeface="Arial"/>
                <a:cs typeface="Arial"/>
                <a:sym typeface="Arial"/>
              </a:rPr>
              <a:t>Approach to Partnerships and Vendor Recommendations</a:t>
            </a:r>
            <a:br>
              <a:rPr lang="en" sz="2500">
                <a:solidFill>
                  <a:srgbClr val="F8F8F8"/>
                </a:solidFill>
                <a:latin typeface="Arial"/>
                <a:ea typeface="Arial"/>
                <a:cs typeface="Arial"/>
                <a:sym typeface="Arial"/>
              </a:rPr>
            </a:br>
            <a:br>
              <a:rPr lang="en" sz="2500">
                <a:solidFill>
                  <a:srgbClr val="F8F8F8"/>
                </a:solidFill>
                <a:latin typeface="Arial"/>
                <a:ea typeface="Arial"/>
                <a:cs typeface="Arial"/>
                <a:sym typeface="Arial"/>
              </a:rPr>
            </a:br>
            <a:r>
              <a:rPr lang="en" sz="2500">
                <a:solidFill>
                  <a:srgbClr val="F8F8F8"/>
                </a:solidFill>
                <a:latin typeface="Arial"/>
                <a:ea typeface="Arial"/>
                <a:cs typeface="Arial"/>
                <a:sym typeface="Arial"/>
              </a:rPr>
              <a:t>Simply VMS , Vndly &amp; Indeed Flex</a:t>
            </a:r>
            <a:endParaRPr sz="2500">
              <a:solidFill>
                <a:srgbClr val="F8F8F8"/>
              </a:solidFill>
              <a:latin typeface="Plus Jakarta Sans"/>
              <a:ea typeface="Plus Jakarta Sans"/>
              <a:cs typeface="Plus Jakarta Sans"/>
              <a:sym typeface="Plus Jakarta Sans"/>
            </a:endParaRPr>
          </a:p>
        </p:txBody>
      </p:sp>
      <p:sp>
        <p:nvSpPr>
          <p:cNvPr id="645" name="Google Shape;645;p83"/>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4"/>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651" name="Google Shape;651;p84"/>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652" name="Google Shape;652;p84"/>
          <p:cNvSpPr txBox="1"/>
          <p:nvPr/>
        </p:nvSpPr>
        <p:spPr>
          <a:xfrm>
            <a:off x="355300" y="358925"/>
            <a:ext cx="8764200" cy="75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DC00AA"/>
                </a:solidFill>
              </a:rPr>
              <a:t>Approach to Partnerships and Vendor Recommendations</a:t>
            </a:r>
            <a:br>
              <a:rPr b="1" lang="en" sz="2500">
                <a:solidFill>
                  <a:srgbClr val="DC00AA"/>
                </a:solidFill>
              </a:rPr>
            </a:br>
            <a:endParaRPr b="1" i="0" sz="4400" u="none" cap="none" strike="noStrike">
              <a:solidFill>
                <a:srgbClr val="DC00AA"/>
              </a:solidFill>
              <a:latin typeface="Plus Jakarta Sans"/>
              <a:ea typeface="Plus Jakarta Sans"/>
              <a:cs typeface="Plus Jakarta Sans"/>
              <a:sym typeface="Plus Jakarta Sans"/>
            </a:endParaRPr>
          </a:p>
        </p:txBody>
      </p:sp>
      <p:sp>
        <p:nvSpPr>
          <p:cNvPr id="653" name="Google Shape;653;p84"/>
          <p:cNvSpPr txBox="1"/>
          <p:nvPr/>
        </p:nvSpPr>
        <p:spPr>
          <a:xfrm>
            <a:off x="211450" y="955500"/>
            <a:ext cx="8886300" cy="380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t>Simply VMS</a:t>
            </a:r>
            <a:endParaRPr b="1" sz="1200"/>
          </a:p>
          <a:p>
            <a:pPr indent="-304800" lvl="0" marL="457200" rtl="0" algn="l">
              <a:lnSpc>
                <a:spcPct val="115000"/>
              </a:lnSpc>
              <a:spcBef>
                <a:spcPts val="1200"/>
              </a:spcBef>
              <a:spcAft>
                <a:spcPts val="0"/>
              </a:spcAft>
              <a:buSzPts val="1200"/>
              <a:buChar char="●"/>
            </a:pPr>
            <a:r>
              <a:rPr b="1" lang="en" sz="1200"/>
              <a:t>Partnership Approach:</a:t>
            </a:r>
            <a:r>
              <a:rPr lang="en" sz="1200"/>
              <a:t> Simply VMS emphasizes collaboration with staffing agencies and clients, offering a Vendor Management System (VMS) tailored to their specific needs.</a:t>
            </a:r>
            <a:br>
              <a:rPr lang="en" sz="1200"/>
            </a:br>
            <a:r>
              <a:rPr lang="en" sz="1200">
                <a:uFill>
                  <a:noFill/>
                </a:uFill>
                <a:hlinkClick r:id="rId3"/>
              </a:rPr>
              <a:t> </a:t>
            </a:r>
            <a:r>
              <a:rPr lang="en" sz="1200" u="sng">
                <a:solidFill>
                  <a:schemeClr val="hlink"/>
                </a:solidFill>
                <a:hlinkClick r:id="rId4"/>
              </a:rPr>
              <a:t>Simple VMS</a:t>
            </a:r>
            <a:endParaRPr sz="1200" u="sng">
              <a:solidFill>
                <a:schemeClr val="hlink"/>
              </a:solidFill>
            </a:endParaRPr>
          </a:p>
          <a:p>
            <a:pPr indent="-304800" lvl="0" marL="457200" rtl="0" algn="l">
              <a:lnSpc>
                <a:spcPct val="115000"/>
              </a:lnSpc>
              <a:spcBef>
                <a:spcPts val="0"/>
              </a:spcBef>
              <a:spcAft>
                <a:spcPts val="0"/>
              </a:spcAft>
              <a:buSzPts val="1200"/>
              <a:buChar char="●"/>
            </a:pPr>
            <a:r>
              <a:rPr b="1" lang="en" sz="1200"/>
              <a:t>Vendor Recommendations:</a:t>
            </a:r>
            <a:r>
              <a:rPr lang="en" sz="1200"/>
              <a:t> While Simply VMS provides a platform for managing vendor relationships, it does not explicitly state whether it recommends specific vendors or requires clients to bring their own.</a:t>
            </a:r>
            <a:br>
              <a:rPr lang="en" sz="1200"/>
            </a:br>
            <a:endParaRPr sz="1200"/>
          </a:p>
          <a:p>
            <a:pPr indent="0" lvl="0" marL="0" rtl="0" algn="l">
              <a:lnSpc>
                <a:spcPct val="115000"/>
              </a:lnSpc>
              <a:spcBef>
                <a:spcPts val="1200"/>
              </a:spcBef>
              <a:spcAft>
                <a:spcPts val="0"/>
              </a:spcAft>
              <a:buNone/>
            </a:pPr>
            <a:r>
              <a:rPr b="1" lang="en" sz="1200"/>
              <a:t>2. VNDLY</a:t>
            </a:r>
            <a:endParaRPr b="1" sz="1200"/>
          </a:p>
          <a:p>
            <a:pPr indent="-304800" lvl="0" marL="457200" rtl="0" algn="l">
              <a:lnSpc>
                <a:spcPct val="115000"/>
              </a:lnSpc>
              <a:spcBef>
                <a:spcPts val="1200"/>
              </a:spcBef>
              <a:spcAft>
                <a:spcPts val="0"/>
              </a:spcAft>
              <a:buSzPts val="1200"/>
              <a:buChar char="●"/>
            </a:pPr>
            <a:r>
              <a:rPr b="1" lang="en" sz="1200"/>
              <a:t>Partnership Approach:</a:t>
            </a:r>
            <a:r>
              <a:rPr lang="en" sz="1200"/>
              <a:t> VNDLY, a Workday company, collaborates closely with Managed Service Providers (MSPs) to deliver comprehensive contingent workforce solutions.</a:t>
            </a:r>
            <a:br>
              <a:rPr lang="en" sz="1200"/>
            </a:br>
            <a:r>
              <a:rPr lang="en" sz="1200">
                <a:uFill>
                  <a:noFill/>
                </a:uFill>
                <a:hlinkClick r:id="rId5"/>
              </a:rPr>
              <a:t> </a:t>
            </a:r>
            <a:r>
              <a:rPr lang="en" sz="1200" u="sng">
                <a:solidFill>
                  <a:schemeClr val="hlink"/>
                </a:solidFill>
                <a:hlinkClick r:id="rId6"/>
              </a:rPr>
              <a:t>Workday</a:t>
            </a:r>
            <a:endParaRPr sz="1200" u="sng">
              <a:solidFill>
                <a:schemeClr val="hlink"/>
              </a:solidFill>
            </a:endParaRPr>
          </a:p>
          <a:p>
            <a:pPr indent="-304800" lvl="0" marL="457200" rtl="0" algn="l">
              <a:lnSpc>
                <a:spcPct val="115000"/>
              </a:lnSpc>
              <a:spcBef>
                <a:spcPts val="0"/>
              </a:spcBef>
              <a:spcAft>
                <a:spcPts val="0"/>
              </a:spcAft>
              <a:buSzPts val="1200"/>
              <a:buChar char="●"/>
            </a:pPr>
            <a:r>
              <a:rPr b="1" lang="en" sz="1200"/>
              <a:t>Vendor Recommendations:</a:t>
            </a:r>
            <a:r>
              <a:rPr lang="en" sz="1200"/>
              <a:t> VNDLY's platform is designed to integrate with existing vendor networks managed by MSPs, suggesting that clients typically bring their own list of vendors.</a:t>
            </a:r>
            <a:endParaRPr sz="1200"/>
          </a:p>
          <a:p>
            <a:pPr indent="0" lvl="0" marL="0" rtl="0" algn="l">
              <a:spcBef>
                <a:spcPts val="1200"/>
              </a:spcBef>
              <a:spcAft>
                <a:spcPts val="0"/>
              </a:spcAft>
              <a:buNone/>
            </a:pPr>
            <a:r>
              <a:t/>
            </a:r>
            <a:endParaRPr sz="12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85"/>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659" name="Google Shape;659;p85"/>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660" name="Google Shape;660;p85"/>
          <p:cNvSpPr txBox="1"/>
          <p:nvPr/>
        </p:nvSpPr>
        <p:spPr>
          <a:xfrm>
            <a:off x="355300" y="358925"/>
            <a:ext cx="8764200" cy="75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DC00AA"/>
                </a:solidFill>
              </a:rPr>
              <a:t>Approach to Partnerships and Vendor Recommendations</a:t>
            </a:r>
            <a:br>
              <a:rPr b="1" lang="en" sz="2500">
                <a:solidFill>
                  <a:srgbClr val="DC00AA"/>
                </a:solidFill>
              </a:rPr>
            </a:br>
            <a:endParaRPr b="1" i="0" sz="4400" u="none" cap="none" strike="noStrike">
              <a:solidFill>
                <a:srgbClr val="DC00AA"/>
              </a:solidFill>
              <a:latin typeface="Plus Jakarta Sans"/>
              <a:ea typeface="Plus Jakarta Sans"/>
              <a:cs typeface="Plus Jakarta Sans"/>
              <a:sym typeface="Plus Jakarta Sans"/>
            </a:endParaRPr>
          </a:p>
        </p:txBody>
      </p:sp>
      <p:sp>
        <p:nvSpPr>
          <p:cNvPr id="661" name="Google Shape;661;p85"/>
          <p:cNvSpPr txBox="1"/>
          <p:nvPr/>
        </p:nvSpPr>
        <p:spPr>
          <a:xfrm>
            <a:off x="211450" y="955500"/>
            <a:ext cx="8886300" cy="230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Summary:</a:t>
            </a:r>
            <a:endParaRPr b="1"/>
          </a:p>
          <a:p>
            <a:pPr indent="-317500" lvl="0" marL="457200" rtl="0" algn="l">
              <a:lnSpc>
                <a:spcPct val="115000"/>
              </a:lnSpc>
              <a:spcBef>
                <a:spcPts val="1200"/>
              </a:spcBef>
              <a:spcAft>
                <a:spcPts val="0"/>
              </a:spcAft>
              <a:buSzPts val="1400"/>
              <a:buChar char="●"/>
            </a:pPr>
            <a:r>
              <a:rPr b="1" lang="en"/>
              <a:t>Simply VMS</a:t>
            </a:r>
            <a:r>
              <a:rPr lang="en"/>
              <a:t> offers a flexible VMS platform, with no explicit stance on vendor recommendations.</a:t>
            </a:r>
            <a:endParaRPr/>
          </a:p>
          <a:p>
            <a:pPr indent="-317500" lvl="0" marL="457200" rtl="0" algn="l">
              <a:lnSpc>
                <a:spcPct val="115000"/>
              </a:lnSpc>
              <a:spcBef>
                <a:spcPts val="0"/>
              </a:spcBef>
              <a:spcAft>
                <a:spcPts val="0"/>
              </a:spcAft>
              <a:buSzPts val="1400"/>
              <a:buChar char="●"/>
            </a:pPr>
            <a:r>
              <a:rPr b="1" lang="en"/>
              <a:t>VNDLY</a:t>
            </a:r>
            <a:r>
              <a:rPr lang="en"/>
              <a:t> integrates with MSPs and existing vendor networks, indicating that clients typically bring their own vendors.</a:t>
            </a:r>
            <a:endParaRPr/>
          </a:p>
          <a:p>
            <a:pPr indent="-317500" lvl="0" marL="457200" rtl="0" algn="l">
              <a:lnSpc>
                <a:spcPct val="115000"/>
              </a:lnSpc>
              <a:spcBef>
                <a:spcPts val="0"/>
              </a:spcBef>
              <a:spcAft>
                <a:spcPts val="0"/>
              </a:spcAft>
              <a:buSzPts val="1400"/>
              <a:buChar char="●"/>
            </a:pPr>
            <a:r>
              <a:rPr b="1" lang="en"/>
              <a:t>Indeed Flex</a:t>
            </a:r>
            <a:r>
              <a:rPr lang="en"/>
              <a:t> provides direct access to temporary workers, removing the necessity for external vendor lists or recommendations.</a:t>
            </a:r>
            <a:endParaRPr/>
          </a:p>
          <a:p>
            <a:pPr indent="0" lvl="0" marL="0" rtl="0" algn="l">
              <a:spcBef>
                <a:spcPts val="1200"/>
              </a:spcBef>
              <a:spcAft>
                <a:spcPts val="0"/>
              </a:spcAft>
              <a:buNone/>
            </a:pPr>
            <a:r>
              <a:t/>
            </a:r>
            <a:endParaRPr b="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6"/>
          <p:cNvSpPr txBox="1"/>
          <p:nvPr>
            <p:ph type="title"/>
          </p:nvPr>
        </p:nvSpPr>
        <p:spPr>
          <a:xfrm>
            <a:off x="503856" y="1470256"/>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500">
                <a:solidFill>
                  <a:srgbClr val="F8F8F8"/>
                </a:solidFill>
                <a:latin typeface="Arial"/>
                <a:ea typeface="Arial"/>
                <a:cs typeface="Arial"/>
                <a:sym typeface="Arial"/>
              </a:rPr>
              <a:t>Billing and Time Management Across Platforms</a:t>
            </a:r>
            <a:br>
              <a:rPr lang="en" sz="2500">
                <a:solidFill>
                  <a:srgbClr val="F8F8F8"/>
                </a:solidFill>
                <a:latin typeface="Arial"/>
                <a:ea typeface="Arial"/>
                <a:cs typeface="Arial"/>
                <a:sym typeface="Arial"/>
              </a:rPr>
            </a:br>
            <a:br>
              <a:rPr lang="en" sz="2500">
                <a:solidFill>
                  <a:srgbClr val="F8F8F8"/>
                </a:solidFill>
                <a:latin typeface="Arial"/>
                <a:ea typeface="Arial"/>
                <a:cs typeface="Arial"/>
                <a:sym typeface="Arial"/>
              </a:rPr>
            </a:br>
            <a:r>
              <a:rPr lang="en" sz="2500">
                <a:solidFill>
                  <a:srgbClr val="F8F8F8"/>
                </a:solidFill>
                <a:latin typeface="Arial"/>
                <a:ea typeface="Arial"/>
                <a:cs typeface="Arial"/>
                <a:sym typeface="Arial"/>
              </a:rPr>
              <a:t>Simply VMS , Vndly &amp; Indeed Flex</a:t>
            </a:r>
            <a:endParaRPr sz="2500">
              <a:solidFill>
                <a:srgbClr val="F8F8F8"/>
              </a:solidFill>
              <a:latin typeface="Plus Jakarta Sans"/>
              <a:ea typeface="Plus Jakarta Sans"/>
              <a:cs typeface="Plus Jakarta Sans"/>
              <a:sym typeface="Plus Jakarta Sans"/>
            </a:endParaRPr>
          </a:p>
        </p:txBody>
      </p:sp>
      <p:sp>
        <p:nvSpPr>
          <p:cNvPr id="667" name="Google Shape;667;p86"/>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87"/>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673" name="Google Shape;673;p87"/>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674" name="Google Shape;674;p87"/>
          <p:cNvSpPr txBox="1"/>
          <p:nvPr/>
        </p:nvSpPr>
        <p:spPr>
          <a:xfrm>
            <a:off x="333550" y="89400"/>
            <a:ext cx="77040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DC00AA"/>
                </a:solidFill>
              </a:rPr>
              <a:t>Billing and Time Management Across Platforms</a:t>
            </a:r>
            <a:endParaRPr b="1" i="0" sz="4400" u="none" cap="none" strike="noStrike">
              <a:solidFill>
                <a:srgbClr val="DC00AA"/>
              </a:solidFill>
              <a:latin typeface="Plus Jakarta Sans"/>
              <a:ea typeface="Plus Jakarta Sans"/>
              <a:cs typeface="Plus Jakarta Sans"/>
              <a:sym typeface="Plus Jakarta Sans"/>
            </a:endParaRPr>
          </a:p>
        </p:txBody>
      </p:sp>
      <p:sp>
        <p:nvSpPr>
          <p:cNvPr id="675" name="Google Shape;675;p87"/>
          <p:cNvSpPr txBox="1"/>
          <p:nvPr/>
        </p:nvSpPr>
        <p:spPr>
          <a:xfrm>
            <a:off x="5793200" y="1448750"/>
            <a:ext cx="2035800" cy="17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676" name="Google Shape;676;p87"/>
          <p:cNvSpPr txBox="1"/>
          <p:nvPr/>
        </p:nvSpPr>
        <p:spPr>
          <a:xfrm>
            <a:off x="6316150" y="1691550"/>
            <a:ext cx="1793100" cy="13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677" name="Google Shape;677;p87"/>
          <p:cNvSpPr txBox="1"/>
          <p:nvPr/>
        </p:nvSpPr>
        <p:spPr>
          <a:xfrm>
            <a:off x="333550" y="712925"/>
            <a:ext cx="8660700" cy="353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t>1. Simply VMS</a:t>
            </a:r>
            <a:endParaRPr b="1" sz="1200"/>
          </a:p>
          <a:p>
            <a:pPr indent="-304800" lvl="0" marL="457200" rtl="0" algn="l">
              <a:lnSpc>
                <a:spcPct val="115000"/>
              </a:lnSpc>
              <a:spcBef>
                <a:spcPts val="1200"/>
              </a:spcBef>
              <a:spcAft>
                <a:spcPts val="0"/>
              </a:spcAft>
              <a:buSzPts val="1200"/>
              <a:buChar char="●"/>
            </a:pPr>
            <a:r>
              <a:rPr b="1" lang="en" sz="1200"/>
              <a:t>Time Management:</a:t>
            </a:r>
            <a:r>
              <a:rPr lang="en" sz="1200"/>
              <a:t> Simply VMS offers integrated timekeeping solutions, including web-based time entry, physical time clocks, system imports via open API, and telephonic time tracking. These tools facilitate accurate time tracking for contingent workers.</a:t>
            </a:r>
            <a:br>
              <a:rPr lang="en" sz="1200"/>
            </a:br>
            <a:r>
              <a:rPr lang="en" sz="1200">
                <a:uFill>
                  <a:noFill/>
                </a:uFill>
                <a:hlinkClick r:id="rId3"/>
              </a:rPr>
              <a:t> </a:t>
            </a:r>
            <a:r>
              <a:rPr lang="en" sz="1200" u="sng">
                <a:solidFill>
                  <a:schemeClr val="hlink"/>
                </a:solidFill>
                <a:hlinkClick r:id="rId4"/>
              </a:rPr>
              <a:t>Simple VMS</a:t>
            </a:r>
            <a:endParaRPr sz="1200" u="sng">
              <a:solidFill>
                <a:schemeClr val="hlink"/>
              </a:solidFill>
            </a:endParaRPr>
          </a:p>
          <a:p>
            <a:pPr indent="-304800" lvl="0" marL="457200" rtl="0" algn="l">
              <a:lnSpc>
                <a:spcPct val="115000"/>
              </a:lnSpc>
              <a:spcBef>
                <a:spcPts val="0"/>
              </a:spcBef>
              <a:spcAft>
                <a:spcPts val="0"/>
              </a:spcAft>
              <a:buSzPts val="1200"/>
              <a:buChar char="●"/>
            </a:pPr>
            <a:r>
              <a:rPr b="1" lang="en" sz="1200"/>
              <a:t>Billing:</a:t>
            </a:r>
            <a:r>
              <a:rPr lang="en" sz="1200"/>
              <a:t> The platform consolidates approved timesheets and expenses into a single invoice, streamlining the billing process for clients.</a:t>
            </a:r>
            <a:br>
              <a:rPr lang="en" sz="1200"/>
            </a:br>
            <a:r>
              <a:rPr lang="en" sz="1200">
                <a:uFill>
                  <a:noFill/>
                </a:uFill>
                <a:hlinkClick r:id="rId5"/>
              </a:rPr>
              <a:t> </a:t>
            </a:r>
            <a:r>
              <a:rPr lang="en" sz="1200" u="sng">
                <a:solidFill>
                  <a:schemeClr val="hlink"/>
                </a:solidFill>
                <a:hlinkClick r:id="rId6"/>
              </a:rPr>
              <a:t>Simple VMS</a:t>
            </a:r>
            <a:endParaRPr sz="1200" u="sng">
              <a:solidFill>
                <a:schemeClr val="hlink"/>
              </a:solidFill>
            </a:endParaRPr>
          </a:p>
          <a:p>
            <a:pPr indent="0" lvl="0" marL="0" rtl="0" algn="l">
              <a:lnSpc>
                <a:spcPct val="115000"/>
              </a:lnSpc>
              <a:spcBef>
                <a:spcPts val="1200"/>
              </a:spcBef>
              <a:spcAft>
                <a:spcPts val="0"/>
              </a:spcAft>
              <a:buNone/>
            </a:pPr>
            <a:r>
              <a:rPr b="1" lang="en" sz="1200"/>
              <a:t>2. VNDLY</a:t>
            </a:r>
            <a:endParaRPr b="1" sz="1200"/>
          </a:p>
          <a:p>
            <a:pPr indent="-304800" lvl="0" marL="457200" rtl="0" algn="l">
              <a:lnSpc>
                <a:spcPct val="115000"/>
              </a:lnSpc>
              <a:spcBef>
                <a:spcPts val="1200"/>
              </a:spcBef>
              <a:spcAft>
                <a:spcPts val="0"/>
              </a:spcAft>
              <a:buSzPts val="1200"/>
              <a:buChar char="●"/>
            </a:pPr>
            <a:r>
              <a:rPr b="1" lang="en" sz="1200"/>
              <a:t>Time Management:</a:t>
            </a:r>
            <a:r>
              <a:rPr lang="en" sz="1200"/>
              <a:t> VNDLY provides time and expense tracking features, allowing contingent workers to submit timesheets and expenses directly through the system.</a:t>
            </a:r>
            <a:br>
              <a:rPr lang="en" sz="1200"/>
            </a:br>
            <a:r>
              <a:rPr lang="en" sz="1200">
                <a:uFill>
                  <a:noFill/>
                </a:uFill>
                <a:hlinkClick r:id="rId7"/>
              </a:rPr>
              <a:t> </a:t>
            </a:r>
            <a:r>
              <a:rPr lang="en" sz="1200" u="sng">
                <a:solidFill>
                  <a:schemeClr val="hlink"/>
                </a:solidFill>
                <a:hlinkClick r:id="rId8"/>
              </a:rPr>
              <a:t>Oklahoma Government</a:t>
            </a:r>
            <a:endParaRPr sz="1200" u="sng">
              <a:solidFill>
                <a:schemeClr val="hlink"/>
              </a:solidFill>
            </a:endParaRPr>
          </a:p>
          <a:p>
            <a:pPr indent="-304800" lvl="0" marL="457200" rtl="0" algn="l">
              <a:lnSpc>
                <a:spcPct val="115000"/>
              </a:lnSpc>
              <a:spcBef>
                <a:spcPts val="0"/>
              </a:spcBef>
              <a:spcAft>
                <a:spcPts val="0"/>
              </a:spcAft>
              <a:buSzPts val="1200"/>
              <a:buChar char="●"/>
            </a:pPr>
            <a:r>
              <a:rPr b="1" lang="en" sz="1200"/>
              <a:t>Billing:</a:t>
            </a:r>
            <a:r>
              <a:rPr lang="en" sz="1200"/>
              <a:t> The system automates invoicing by generating invoices from approved time and expense entries, which are then submitted for payment processing.</a:t>
            </a:r>
            <a:br>
              <a:rPr lang="en" sz="1200"/>
            </a:br>
            <a:r>
              <a:rPr lang="en" sz="1200">
                <a:uFill>
                  <a:noFill/>
                </a:uFill>
                <a:hlinkClick r:id="rId9"/>
              </a:rPr>
              <a:t> </a:t>
            </a:r>
            <a:r>
              <a:rPr lang="en" sz="1200" u="sng">
                <a:solidFill>
                  <a:schemeClr val="hlink"/>
                </a:solidFill>
                <a:hlinkClick r:id="rId10"/>
              </a:rPr>
              <a:t>Oklahoma Government</a:t>
            </a:r>
            <a:endParaRPr sz="1200" u="sng">
              <a:solidFill>
                <a:schemeClr val="hlink"/>
              </a:solidFill>
            </a:endParaRPr>
          </a:p>
          <a:p>
            <a:pPr indent="0" lvl="0" marL="0" rtl="0" algn="l">
              <a:spcBef>
                <a:spcPts val="1200"/>
              </a:spcBef>
              <a:spcAft>
                <a:spcPts val="0"/>
              </a:spcAft>
              <a:buNone/>
            </a:pPr>
            <a:r>
              <a:t/>
            </a:r>
            <a:endParaRPr sz="1200">
              <a:solidFill>
                <a:schemeClr val="dk1"/>
              </a:solidFill>
              <a:latin typeface="Didact Gothic"/>
              <a:ea typeface="Didact Gothic"/>
              <a:cs typeface="Didact Gothic"/>
              <a:sym typeface="Didact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3"/>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latin typeface="Plus Jakarta Sans"/>
                <a:ea typeface="Plus Jakarta Sans"/>
                <a:cs typeface="Plus Jakarta Sans"/>
                <a:sym typeface="Plus Jakarta Sans"/>
              </a:rPr>
              <a:t>Value Proposition</a:t>
            </a:r>
            <a:br>
              <a:rPr lang="en">
                <a:latin typeface="Plus Jakarta Sans"/>
                <a:ea typeface="Plus Jakarta Sans"/>
                <a:cs typeface="Plus Jakarta Sans"/>
                <a:sym typeface="Plus Jakarta Sans"/>
              </a:rPr>
            </a:br>
            <a:br>
              <a:rPr lang="en">
                <a:latin typeface="Plus Jakarta Sans"/>
                <a:ea typeface="Plus Jakarta Sans"/>
                <a:cs typeface="Plus Jakarta Sans"/>
                <a:sym typeface="Plus Jakarta Sans"/>
              </a:rPr>
            </a:br>
            <a:r>
              <a:rPr lang="en">
                <a:latin typeface="Plus Jakarta Sans"/>
                <a:ea typeface="Plus Jakarta Sans"/>
                <a:cs typeface="Plus Jakarta Sans"/>
                <a:sym typeface="Plus Jakarta Sans"/>
              </a:rPr>
              <a:t>Simply VMS, Vindly and Indeed Flex</a:t>
            </a:r>
            <a:endParaRPr>
              <a:latin typeface="Plus Jakarta Sans"/>
              <a:ea typeface="Plus Jakarta Sans"/>
              <a:cs typeface="Plus Jakarta Sans"/>
              <a:sym typeface="Plus Jakarta Sans"/>
            </a:endParaRPr>
          </a:p>
          <a:p>
            <a:pPr indent="0" lvl="0" marL="0" rtl="0" algn="ctr">
              <a:lnSpc>
                <a:spcPct val="100000"/>
              </a:lnSpc>
              <a:spcBef>
                <a:spcPts val="0"/>
              </a:spcBef>
              <a:spcAft>
                <a:spcPts val="0"/>
              </a:spcAft>
              <a:buClr>
                <a:schemeClr val="dk1"/>
              </a:buClr>
              <a:buSzPts val="1100"/>
              <a:buFont typeface="Arial"/>
              <a:buNone/>
            </a:pPr>
            <a:r>
              <a:t/>
            </a:r>
            <a:endParaRPr>
              <a:latin typeface="Plus Jakarta Sans"/>
              <a:ea typeface="Plus Jakarta Sans"/>
              <a:cs typeface="Plus Jakarta Sans"/>
              <a:sym typeface="Plus Jakarta Sans"/>
            </a:endParaRPr>
          </a:p>
        </p:txBody>
      </p:sp>
      <p:sp>
        <p:nvSpPr>
          <p:cNvPr id="309" name="Google Shape;309;p43"/>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8"/>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683" name="Google Shape;683;p88"/>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684" name="Google Shape;684;p88"/>
          <p:cNvSpPr txBox="1"/>
          <p:nvPr/>
        </p:nvSpPr>
        <p:spPr>
          <a:xfrm>
            <a:off x="333550" y="89400"/>
            <a:ext cx="77040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500">
                <a:solidFill>
                  <a:srgbClr val="DC00AA"/>
                </a:solidFill>
              </a:rPr>
              <a:t>Billing and Time Management Across Platforms</a:t>
            </a:r>
            <a:endParaRPr b="1" i="0" sz="4400" u="none" cap="none" strike="noStrike">
              <a:solidFill>
                <a:srgbClr val="DC00AA"/>
              </a:solidFill>
              <a:latin typeface="Plus Jakarta Sans"/>
              <a:ea typeface="Plus Jakarta Sans"/>
              <a:cs typeface="Plus Jakarta Sans"/>
              <a:sym typeface="Plus Jakarta Sans"/>
            </a:endParaRPr>
          </a:p>
        </p:txBody>
      </p:sp>
      <p:sp>
        <p:nvSpPr>
          <p:cNvPr id="685" name="Google Shape;685;p88"/>
          <p:cNvSpPr txBox="1"/>
          <p:nvPr/>
        </p:nvSpPr>
        <p:spPr>
          <a:xfrm>
            <a:off x="5793200" y="1448750"/>
            <a:ext cx="2035800" cy="17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686" name="Google Shape;686;p88"/>
          <p:cNvSpPr txBox="1"/>
          <p:nvPr/>
        </p:nvSpPr>
        <p:spPr>
          <a:xfrm>
            <a:off x="6316150" y="1691550"/>
            <a:ext cx="1793100" cy="13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687" name="Google Shape;687;p88"/>
          <p:cNvSpPr txBox="1"/>
          <p:nvPr/>
        </p:nvSpPr>
        <p:spPr>
          <a:xfrm>
            <a:off x="333550" y="712925"/>
            <a:ext cx="8660700" cy="353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200"/>
              <a:t>3. Indeed Flex</a:t>
            </a:r>
            <a:endParaRPr b="1" sz="1200"/>
          </a:p>
          <a:p>
            <a:pPr indent="-304800" lvl="0" marL="457200" rtl="0" algn="l">
              <a:lnSpc>
                <a:spcPct val="115000"/>
              </a:lnSpc>
              <a:spcBef>
                <a:spcPts val="1200"/>
              </a:spcBef>
              <a:spcAft>
                <a:spcPts val="0"/>
              </a:spcAft>
              <a:buSzPts val="1200"/>
              <a:buChar char="●"/>
            </a:pPr>
            <a:r>
              <a:rPr b="1" lang="en" sz="1200"/>
              <a:t>Time Management:</a:t>
            </a:r>
            <a:r>
              <a:rPr lang="en" sz="1200"/>
              <a:t> Indeed Flex enables workers to clock in and out via a mobile app, ensuring accurate time tracking for each shift.</a:t>
            </a:r>
            <a:endParaRPr sz="1200"/>
          </a:p>
          <a:p>
            <a:pPr indent="-304800" lvl="0" marL="457200" rtl="0" algn="l">
              <a:lnSpc>
                <a:spcPct val="115000"/>
              </a:lnSpc>
              <a:spcBef>
                <a:spcPts val="0"/>
              </a:spcBef>
              <a:spcAft>
                <a:spcPts val="0"/>
              </a:spcAft>
              <a:buSzPts val="1200"/>
              <a:buChar char="●"/>
            </a:pPr>
            <a:r>
              <a:rPr b="1" lang="en" sz="1200"/>
              <a:t>Billing:</a:t>
            </a:r>
            <a:r>
              <a:rPr lang="en" sz="1200"/>
              <a:t> The platform consolidates invoicing across multiple sites and agencies within a customizable system, allowing efficient management of all bookings and extraction of detailed financial data for each venue.</a:t>
            </a:r>
            <a:br>
              <a:rPr lang="en" sz="1200"/>
            </a:br>
            <a:endParaRPr sz="1200"/>
          </a:p>
          <a:p>
            <a:pPr indent="0" lvl="0" marL="0" rtl="0" algn="l">
              <a:lnSpc>
                <a:spcPct val="115000"/>
              </a:lnSpc>
              <a:spcBef>
                <a:spcPts val="1200"/>
              </a:spcBef>
              <a:spcAft>
                <a:spcPts val="0"/>
              </a:spcAft>
              <a:buNone/>
            </a:pPr>
            <a:r>
              <a:rPr b="1" lang="en" sz="1200"/>
              <a:t>Summary:</a:t>
            </a:r>
            <a:endParaRPr b="1" sz="1200"/>
          </a:p>
          <a:p>
            <a:pPr indent="-304800" lvl="0" marL="457200" rtl="0" algn="l">
              <a:lnSpc>
                <a:spcPct val="115000"/>
              </a:lnSpc>
              <a:spcBef>
                <a:spcPts val="1200"/>
              </a:spcBef>
              <a:spcAft>
                <a:spcPts val="0"/>
              </a:spcAft>
              <a:buSzPts val="1200"/>
              <a:buChar char="●"/>
            </a:pPr>
            <a:r>
              <a:rPr b="1" lang="en" sz="1200"/>
              <a:t>Simply VMS</a:t>
            </a:r>
            <a:r>
              <a:rPr lang="en" sz="1200"/>
              <a:t> and </a:t>
            </a:r>
            <a:r>
              <a:rPr b="1" lang="en" sz="1200"/>
              <a:t>VNDLY</a:t>
            </a:r>
            <a:r>
              <a:rPr lang="en" sz="1200"/>
              <a:t> offer integrated time tracking and automated billing within their systems, streamlining workforce management processes.</a:t>
            </a:r>
            <a:endParaRPr sz="1200"/>
          </a:p>
          <a:p>
            <a:pPr indent="-304800" lvl="0" marL="457200" rtl="0" algn="l">
              <a:lnSpc>
                <a:spcPct val="115000"/>
              </a:lnSpc>
              <a:spcBef>
                <a:spcPts val="0"/>
              </a:spcBef>
              <a:spcAft>
                <a:spcPts val="0"/>
              </a:spcAft>
              <a:buSzPts val="1200"/>
              <a:buChar char="●"/>
            </a:pPr>
            <a:r>
              <a:rPr b="1" lang="en" sz="1200"/>
              <a:t>Indeed Flex</a:t>
            </a:r>
            <a:r>
              <a:rPr lang="en" sz="1200"/>
              <a:t> provides mobile-based time tracking and customizable invoicing, catering to businesses with dynamic staffing needs.</a:t>
            </a:r>
            <a:endParaRPr sz="1200"/>
          </a:p>
          <a:p>
            <a:pPr indent="0" lvl="0" marL="0" rtl="0" algn="l">
              <a:spcBef>
                <a:spcPts val="1200"/>
              </a:spcBef>
              <a:spcAft>
                <a:spcPts val="0"/>
              </a:spcAft>
              <a:buNone/>
            </a:pPr>
            <a:r>
              <a:t/>
            </a:r>
            <a:endParaRPr b="1" sz="12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89"/>
          <p:cNvSpPr txBox="1"/>
          <p:nvPr>
            <p:ph type="title"/>
          </p:nvPr>
        </p:nvSpPr>
        <p:spPr>
          <a:xfrm>
            <a:off x="422556" y="1399081"/>
            <a:ext cx="8136300" cy="1767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latin typeface="Arial"/>
                <a:ea typeface="Arial"/>
                <a:cs typeface="Arial"/>
                <a:sym typeface="Arial"/>
              </a:rPr>
              <a:t>Implementation Timelines for </a:t>
            </a:r>
            <a:br>
              <a:rPr lang="en">
                <a:latin typeface="Arial"/>
                <a:ea typeface="Arial"/>
                <a:cs typeface="Arial"/>
                <a:sym typeface="Arial"/>
              </a:rPr>
            </a:br>
            <a:br>
              <a:rPr lang="en">
                <a:latin typeface="Arial"/>
                <a:ea typeface="Arial"/>
                <a:cs typeface="Arial"/>
                <a:sym typeface="Arial"/>
              </a:rPr>
            </a:br>
            <a:r>
              <a:rPr lang="en">
                <a:latin typeface="Arial"/>
                <a:ea typeface="Arial"/>
                <a:cs typeface="Arial"/>
                <a:sym typeface="Arial"/>
              </a:rPr>
              <a:t>Simply VMS,  VNDLY</a:t>
            </a:r>
            <a:endParaRPr>
              <a:latin typeface="Arial"/>
              <a:ea typeface="Arial"/>
              <a:cs typeface="Arial"/>
              <a:sym typeface="Arial"/>
            </a:endParaRPr>
          </a:p>
        </p:txBody>
      </p:sp>
      <p:sp>
        <p:nvSpPr>
          <p:cNvPr id="693" name="Google Shape;693;p89"/>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90"/>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699" name="Google Shape;699;p90"/>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700" name="Google Shape;700;p90"/>
          <p:cNvSpPr txBox="1"/>
          <p:nvPr/>
        </p:nvSpPr>
        <p:spPr>
          <a:xfrm>
            <a:off x="333550" y="89400"/>
            <a:ext cx="8560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200">
                <a:solidFill>
                  <a:srgbClr val="DC00AA"/>
                </a:solidFill>
              </a:rPr>
              <a:t>Implementation Timelines for Simply VMS,  VNDLY</a:t>
            </a:r>
            <a:endParaRPr b="1" sz="2200">
              <a:solidFill>
                <a:srgbClr val="DC00AA"/>
              </a:solidFill>
              <a:highlight>
                <a:srgbClr val="DC00AA"/>
              </a:highlight>
            </a:endParaRPr>
          </a:p>
        </p:txBody>
      </p:sp>
      <p:sp>
        <p:nvSpPr>
          <p:cNvPr id="701" name="Google Shape;701;p90"/>
          <p:cNvSpPr txBox="1"/>
          <p:nvPr/>
        </p:nvSpPr>
        <p:spPr>
          <a:xfrm>
            <a:off x="5793200" y="1448750"/>
            <a:ext cx="2035800" cy="17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02" name="Google Shape;702;p90"/>
          <p:cNvSpPr txBox="1"/>
          <p:nvPr/>
        </p:nvSpPr>
        <p:spPr>
          <a:xfrm>
            <a:off x="6316150" y="1691550"/>
            <a:ext cx="1793100" cy="13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03" name="Google Shape;703;p90"/>
          <p:cNvSpPr txBox="1"/>
          <p:nvPr/>
        </p:nvSpPr>
        <p:spPr>
          <a:xfrm>
            <a:off x="333550" y="712925"/>
            <a:ext cx="8660700" cy="353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1. Simply VMS</a:t>
            </a:r>
            <a:endParaRPr b="1"/>
          </a:p>
          <a:p>
            <a:pPr indent="-317500" lvl="0" marL="457200" rtl="0" algn="l">
              <a:lnSpc>
                <a:spcPct val="115000"/>
              </a:lnSpc>
              <a:spcBef>
                <a:spcPts val="1200"/>
              </a:spcBef>
              <a:spcAft>
                <a:spcPts val="0"/>
              </a:spcAft>
              <a:buSzPts val="1400"/>
              <a:buChar char="●"/>
            </a:pPr>
            <a:r>
              <a:rPr b="1" lang="en"/>
              <a:t>Implementation Timeline:</a:t>
            </a:r>
            <a:r>
              <a:rPr lang="en"/>
              <a:t> Typically, Simply VMS can be implemented within four weeks. This timeline may be extended or phased geographically if necessary. The process involves minimal effort from the client's side, with the Simply VMS team handling the majority of the setup tasks.</a:t>
            </a:r>
            <a:br>
              <a:rPr lang="en"/>
            </a:br>
            <a:r>
              <a:rPr lang="en">
                <a:uFill>
                  <a:noFill/>
                </a:uFill>
                <a:hlinkClick r:id="rId3"/>
              </a:rPr>
              <a:t> </a:t>
            </a:r>
            <a:r>
              <a:rPr lang="en" u="sng">
                <a:solidFill>
                  <a:schemeClr val="hlink"/>
                </a:solidFill>
                <a:hlinkClick r:id="rId4"/>
              </a:rPr>
              <a:t>Simple VMS</a:t>
            </a:r>
            <a:endParaRPr u="sng">
              <a:solidFill>
                <a:schemeClr val="hlink"/>
              </a:solidFill>
            </a:endParaRPr>
          </a:p>
          <a:p>
            <a:pPr indent="0" lvl="0" marL="0" rtl="0" algn="l">
              <a:lnSpc>
                <a:spcPct val="115000"/>
              </a:lnSpc>
              <a:spcBef>
                <a:spcPts val="1200"/>
              </a:spcBef>
              <a:spcAft>
                <a:spcPts val="0"/>
              </a:spcAft>
              <a:buNone/>
            </a:pPr>
            <a:r>
              <a:rPr b="1" lang="en"/>
              <a:t>2. VNDLY</a:t>
            </a:r>
            <a:endParaRPr b="1"/>
          </a:p>
          <a:p>
            <a:pPr indent="-317500" lvl="0" marL="457200" rtl="0" algn="l">
              <a:lnSpc>
                <a:spcPct val="115000"/>
              </a:lnSpc>
              <a:spcBef>
                <a:spcPts val="1200"/>
              </a:spcBef>
              <a:spcAft>
                <a:spcPts val="0"/>
              </a:spcAft>
              <a:buSzPts val="1400"/>
              <a:buChar char="●"/>
            </a:pPr>
            <a:r>
              <a:rPr b="1" lang="en"/>
              <a:t>Implementation Timeline:</a:t>
            </a:r>
            <a:r>
              <a:rPr lang="en"/>
              <a:t> VNDLY's implementation timeline varies based on the complexity and scope of the deployment. While specific durations are not publicly detailed, VNDLY emphasizes a rapid deployment methodology that can enable a Vendor Management System (VMS) program in less than half the time of a traditional implementation. This approach focuses on quickly standing up the VMS by adhering to key principles and leveraging the experience of VNDLY's subject matter experts.</a:t>
            </a:r>
            <a:br>
              <a:rPr lang="en"/>
            </a:br>
            <a:r>
              <a:rPr lang="en">
                <a:uFill>
                  <a:noFill/>
                </a:uFill>
                <a:hlinkClick r:id="rId5"/>
              </a:rPr>
              <a:t> </a:t>
            </a:r>
            <a:r>
              <a:rPr lang="en" u="sng">
                <a:solidFill>
                  <a:schemeClr val="hlink"/>
                </a:solidFill>
                <a:hlinkClick r:id="rId6"/>
              </a:rPr>
              <a:t>Staffing Industry</a:t>
            </a:r>
            <a:endParaRPr u="sng">
              <a:solidFill>
                <a:schemeClr val="hlink"/>
              </a:solidFill>
            </a:endParaRPr>
          </a:p>
          <a:p>
            <a:pPr indent="0" lvl="0" marL="0" rtl="0" algn="l">
              <a:lnSpc>
                <a:spcPct val="115000"/>
              </a:lnSpc>
              <a:spcBef>
                <a:spcPts val="1200"/>
              </a:spcBef>
              <a:spcAft>
                <a:spcPts val="0"/>
              </a:spcAft>
              <a:buNone/>
            </a:pPr>
            <a:r>
              <a:t/>
            </a:r>
            <a:endParaRPr b="1"/>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91"/>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709" name="Google Shape;709;p91"/>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710" name="Google Shape;710;p91"/>
          <p:cNvSpPr txBox="1"/>
          <p:nvPr/>
        </p:nvSpPr>
        <p:spPr>
          <a:xfrm>
            <a:off x="333550" y="89400"/>
            <a:ext cx="85608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200">
                <a:solidFill>
                  <a:srgbClr val="DC00AA"/>
                </a:solidFill>
              </a:rPr>
              <a:t>Implementation Timelines for Simply VMS,  VNDLY</a:t>
            </a:r>
            <a:endParaRPr b="1" sz="2200">
              <a:solidFill>
                <a:srgbClr val="DC00AA"/>
              </a:solidFill>
              <a:highlight>
                <a:srgbClr val="DC00AA"/>
              </a:highlight>
            </a:endParaRPr>
          </a:p>
        </p:txBody>
      </p:sp>
      <p:sp>
        <p:nvSpPr>
          <p:cNvPr id="711" name="Google Shape;711;p91"/>
          <p:cNvSpPr txBox="1"/>
          <p:nvPr/>
        </p:nvSpPr>
        <p:spPr>
          <a:xfrm>
            <a:off x="5793200" y="1448750"/>
            <a:ext cx="2035800" cy="17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12" name="Google Shape;712;p91"/>
          <p:cNvSpPr txBox="1"/>
          <p:nvPr/>
        </p:nvSpPr>
        <p:spPr>
          <a:xfrm>
            <a:off x="6316150" y="1691550"/>
            <a:ext cx="1793100" cy="13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13" name="Google Shape;713;p91"/>
          <p:cNvSpPr txBox="1"/>
          <p:nvPr/>
        </p:nvSpPr>
        <p:spPr>
          <a:xfrm>
            <a:off x="333550" y="712925"/>
            <a:ext cx="8660700" cy="3531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b="1" lang="en" sz="1200"/>
              <a:t>3. Indeed Flex</a:t>
            </a:r>
            <a:endParaRPr b="1" sz="1200"/>
          </a:p>
          <a:p>
            <a:pPr indent="-304800" lvl="0" marL="457200" rtl="0" algn="l">
              <a:lnSpc>
                <a:spcPct val="150000"/>
              </a:lnSpc>
              <a:spcBef>
                <a:spcPts val="1200"/>
              </a:spcBef>
              <a:spcAft>
                <a:spcPts val="0"/>
              </a:spcAft>
              <a:buSzPts val="1200"/>
              <a:buChar char="●"/>
            </a:pPr>
            <a:r>
              <a:rPr b="1" lang="en" sz="1200"/>
              <a:t>Implementation Timeline:</a:t>
            </a:r>
            <a:r>
              <a:rPr lang="en" sz="1200"/>
              <a:t> Indeed Flex does not publicly specify a standard implementation timeline. However, as a platform designed for on-demand staffing, it is structured to facilitate swift onboarding and deployment, allowing businesses to quickly connect with a pool of pre-vetted temporary workers.</a:t>
            </a:r>
            <a:endParaRPr sz="1200"/>
          </a:p>
          <a:p>
            <a:pPr indent="0" lvl="0" marL="0" rtl="0" algn="l">
              <a:lnSpc>
                <a:spcPct val="150000"/>
              </a:lnSpc>
              <a:spcBef>
                <a:spcPts val="1200"/>
              </a:spcBef>
              <a:spcAft>
                <a:spcPts val="0"/>
              </a:spcAft>
              <a:buNone/>
            </a:pPr>
            <a:r>
              <a:rPr b="1" lang="en" sz="1200"/>
              <a:t>Summary:</a:t>
            </a:r>
            <a:endParaRPr b="1" sz="1200"/>
          </a:p>
          <a:p>
            <a:pPr indent="-304800" lvl="0" marL="457200" rtl="0" algn="l">
              <a:lnSpc>
                <a:spcPct val="150000"/>
              </a:lnSpc>
              <a:spcBef>
                <a:spcPts val="1200"/>
              </a:spcBef>
              <a:spcAft>
                <a:spcPts val="0"/>
              </a:spcAft>
              <a:buSzPts val="1200"/>
              <a:buChar char="●"/>
            </a:pPr>
            <a:r>
              <a:rPr b="1" lang="en" sz="1200"/>
              <a:t>Simply VMS</a:t>
            </a:r>
            <a:r>
              <a:rPr lang="en" sz="1200"/>
              <a:t> offers a relatively quick implementation process, typically around four weeks, with flexibility for phased rollouts.</a:t>
            </a:r>
            <a:endParaRPr sz="1200"/>
          </a:p>
          <a:p>
            <a:pPr indent="-304800" lvl="0" marL="457200" rtl="0" algn="l">
              <a:lnSpc>
                <a:spcPct val="150000"/>
              </a:lnSpc>
              <a:spcBef>
                <a:spcPts val="0"/>
              </a:spcBef>
              <a:spcAft>
                <a:spcPts val="0"/>
              </a:spcAft>
              <a:buSzPts val="1200"/>
              <a:buChar char="●"/>
            </a:pPr>
            <a:r>
              <a:rPr b="1" lang="en" sz="1200"/>
              <a:t>VNDLY</a:t>
            </a:r>
            <a:r>
              <a:rPr lang="en" sz="1200"/>
              <a:t> focuses on rapid deployment methodologies, potentially reducing implementation time to less than half that of traditional VMS implementations, though exact timelines depend on project specifics.</a:t>
            </a:r>
            <a:endParaRPr sz="1200"/>
          </a:p>
          <a:p>
            <a:pPr indent="-304800" lvl="0" marL="457200" rtl="0" algn="l">
              <a:lnSpc>
                <a:spcPct val="150000"/>
              </a:lnSpc>
              <a:spcBef>
                <a:spcPts val="0"/>
              </a:spcBef>
              <a:spcAft>
                <a:spcPts val="0"/>
              </a:spcAft>
              <a:buSzPts val="1200"/>
              <a:buChar char="●"/>
            </a:pPr>
            <a:r>
              <a:rPr b="1" lang="en" sz="1200"/>
              <a:t>Indeed Flex</a:t>
            </a:r>
            <a:r>
              <a:rPr lang="en" sz="1200"/>
              <a:t> is designed for rapid onboarding, enabling businesses to quickly access temporary staffing solutions, though specific implementation timelines are not detailed.</a:t>
            </a:r>
            <a:endParaRPr sz="1200"/>
          </a:p>
          <a:p>
            <a:pPr indent="0" lvl="0" marL="0" rtl="0" algn="l">
              <a:lnSpc>
                <a:spcPct val="150000"/>
              </a:lnSpc>
              <a:spcBef>
                <a:spcPts val="1200"/>
              </a:spcBef>
              <a:spcAft>
                <a:spcPts val="0"/>
              </a:spcAft>
              <a:buNone/>
            </a:pPr>
            <a:r>
              <a:t/>
            </a:r>
            <a:endParaRPr b="1" sz="12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92"/>
          <p:cNvSpPr txBox="1"/>
          <p:nvPr>
            <p:ph type="title"/>
          </p:nvPr>
        </p:nvSpPr>
        <p:spPr>
          <a:xfrm>
            <a:off x="503856" y="1687956"/>
            <a:ext cx="8136300" cy="176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2900">
                <a:latin typeface="Arial"/>
                <a:ea typeface="Arial"/>
                <a:cs typeface="Arial"/>
                <a:sym typeface="Arial"/>
              </a:rPr>
              <a:t>Pricing Structures </a:t>
            </a:r>
            <a:r>
              <a:rPr lang="en" sz="2900">
                <a:latin typeface="Arial"/>
                <a:ea typeface="Arial"/>
                <a:cs typeface="Arial"/>
                <a:sym typeface="Arial"/>
              </a:rPr>
              <a:t>for Simply VMS,  VNDLY</a:t>
            </a:r>
            <a:endParaRPr sz="2900">
              <a:latin typeface="Arial"/>
              <a:ea typeface="Arial"/>
              <a:cs typeface="Arial"/>
              <a:sym typeface="Arial"/>
            </a:endParaRPr>
          </a:p>
        </p:txBody>
      </p:sp>
      <p:sp>
        <p:nvSpPr>
          <p:cNvPr id="719" name="Google Shape;719;p92"/>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93"/>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725" name="Google Shape;725;p93"/>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726" name="Google Shape;726;p93"/>
          <p:cNvSpPr txBox="1"/>
          <p:nvPr/>
        </p:nvSpPr>
        <p:spPr>
          <a:xfrm>
            <a:off x="383500" y="292700"/>
            <a:ext cx="85608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2800">
                <a:solidFill>
                  <a:srgbClr val="DC00AA"/>
                </a:solidFill>
              </a:rPr>
              <a:t>Pricing Structures for Simply VMS,  VNDLY</a:t>
            </a:r>
            <a:endParaRPr b="1" sz="2800">
              <a:solidFill>
                <a:srgbClr val="DC00AA"/>
              </a:solidFill>
            </a:endParaRPr>
          </a:p>
          <a:p>
            <a:pPr indent="0" lvl="0" marL="0" rtl="0" algn="ctr">
              <a:spcBef>
                <a:spcPts val="1200"/>
              </a:spcBef>
              <a:spcAft>
                <a:spcPts val="0"/>
              </a:spcAft>
              <a:buClr>
                <a:schemeClr val="dk1"/>
              </a:buClr>
              <a:buSzPts val="1100"/>
              <a:buFont typeface="Arial"/>
              <a:buNone/>
            </a:pPr>
            <a:r>
              <a:t/>
            </a:r>
            <a:endParaRPr b="1" sz="2100">
              <a:solidFill>
                <a:srgbClr val="DC00AA"/>
              </a:solidFill>
            </a:endParaRPr>
          </a:p>
        </p:txBody>
      </p:sp>
      <p:sp>
        <p:nvSpPr>
          <p:cNvPr id="727" name="Google Shape;727;p93"/>
          <p:cNvSpPr txBox="1"/>
          <p:nvPr/>
        </p:nvSpPr>
        <p:spPr>
          <a:xfrm>
            <a:off x="5793200" y="1448750"/>
            <a:ext cx="2035800" cy="17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28" name="Google Shape;728;p93"/>
          <p:cNvSpPr txBox="1"/>
          <p:nvPr/>
        </p:nvSpPr>
        <p:spPr>
          <a:xfrm>
            <a:off x="6316150" y="1691550"/>
            <a:ext cx="1793100" cy="13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29" name="Google Shape;729;p93"/>
          <p:cNvSpPr txBox="1"/>
          <p:nvPr/>
        </p:nvSpPr>
        <p:spPr>
          <a:xfrm>
            <a:off x="333550" y="712925"/>
            <a:ext cx="8660700" cy="3531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300"/>
              <a:t>1. Simply VMS</a:t>
            </a:r>
            <a:endParaRPr b="1" sz="1300"/>
          </a:p>
          <a:p>
            <a:pPr indent="-311150" lvl="0" marL="457200" rtl="0" algn="l">
              <a:lnSpc>
                <a:spcPct val="115000"/>
              </a:lnSpc>
              <a:spcBef>
                <a:spcPts val="1200"/>
              </a:spcBef>
              <a:spcAft>
                <a:spcPts val="0"/>
              </a:spcAft>
              <a:buSzPts val="1300"/>
              <a:buChar char="●"/>
            </a:pPr>
            <a:r>
              <a:rPr b="1" lang="en" sz="1300"/>
              <a:t>Pricing Model:</a:t>
            </a:r>
            <a:r>
              <a:rPr lang="en" sz="1300"/>
              <a:t> Simply VMS operates on a vendor-funded model, meaning there is no cost to clients. Vendors pay a small percentage to utilize the system.</a:t>
            </a:r>
            <a:br>
              <a:rPr lang="en" sz="1300"/>
            </a:br>
            <a:r>
              <a:rPr lang="en" sz="1300">
                <a:uFill>
                  <a:noFill/>
                </a:uFill>
                <a:hlinkClick r:id="rId3"/>
              </a:rPr>
              <a:t> </a:t>
            </a:r>
            <a:r>
              <a:rPr lang="en" sz="1300" u="sng">
                <a:solidFill>
                  <a:schemeClr val="hlink"/>
                </a:solidFill>
                <a:hlinkClick r:id="rId4"/>
              </a:rPr>
              <a:t>G2</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Additional Costs:</a:t>
            </a:r>
            <a:r>
              <a:rPr lang="en" sz="1300"/>
              <a:t> There are no charges for implementations, customizations, integrations, support, or time clocks.</a:t>
            </a:r>
            <a:br>
              <a:rPr lang="en" sz="1300"/>
            </a:br>
            <a:r>
              <a:rPr lang="en" sz="1300">
                <a:uFill>
                  <a:noFill/>
                </a:uFill>
                <a:hlinkClick r:id="rId5"/>
              </a:rPr>
              <a:t> </a:t>
            </a:r>
            <a:r>
              <a:rPr lang="en" sz="1300" u="sng">
                <a:solidFill>
                  <a:schemeClr val="hlink"/>
                </a:solidFill>
                <a:hlinkClick r:id="rId6"/>
              </a:rPr>
              <a:t>G2</a:t>
            </a:r>
            <a:endParaRPr sz="1300" u="sng">
              <a:solidFill>
                <a:schemeClr val="hlink"/>
              </a:solidFill>
            </a:endParaRPr>
          </a:p>
          <a:p>
            <a:pPr indent="0" lvl="0" marL="0" rtl="0" algn="l">
              <a:lnSpc>
                <a:spcPct val="115000"/>
              </a:lnSpc>
              <a:spcBef>
                <a:spcPts val="1200"/>
              </a:spcBef>
              <a:spcAft>
                <a:spcPts val="0"/>
              </a:spcAft>
              <a:buNone/>
            </a:pPr>
            <a:r>
              <a:rPr b="1" lang="en" sz="1300"/>
              <a:t>2. VNDLY</a:t>
            </a:r>
            <a:endParaRPr b="1" sz="1300"/>
          </a:p>
          <a:p>
            <a:pPr indent="-311150" lvl="0" marL="457200" rtl="0" algn="l">
              <a:lnSpc>
                <a:spcPct val="115000"/>
              </a:lnSpc>
              <a:spcBef>
                <a:spcPts val="1200"/>
              </a:spcBef>
              <a:spcAft>
                <a:spcPts val="0"/>
              </a:spcAft>
              <a:buSzPts val="1300"/>
              <a:buChar char="●"/>
            </a:pPr>
            <a:r>
              <a:rPr b="1" lang="en" sz="1300"/>
              <a:t>Pricing Model:</a:t>
            </a:r>
            <a:r>
              <a:rPr lang="en" sz="1300"/>
              <a:t> VNDLY's pricing is not publicly disclosed and is typically customized based on the client's specific needs and the scope of services required.</a:t>
            </a:r>
            <a:br>
              <a:rPr lang="en" sz="1300"/>
            </a:br>
            <a:r>
              <a:rPr lang="en" sz="1300">
                <a:uFill>
                  <a:noFill/>
                </a:uFill>
                <a:hlinkClick r:id="rId7"/>
              </a:rPr>
              <a:t> </a:t>
            </a:r>
            <a:r>
              <a:rPr lang="en" sz="1300" u="sng">
                <a:solidFill>
                  <a:schemeClr val="hlink"/>
                </a:solidFill>
                <a:hlinkClick r:id="rId8"/>
              </a:rPr>
              <a:t>Capterra</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Additional Costs:</a:t>
            </a:r>
            <a:r>
              <a:rPr lang="en" sz="1300"/>
              <a:t> Details regarding additional costs such as implementation, customization, or support are not specified publicly and would be determined during contract negotiations.</a:t>
            </a:r>
            <a:endParaRPr sz="1300"/>
          </a:p>
          <a:p>
            <a:pPr indent="0" lvl="0" marL="0" rtl="0" algn="l">
              <a:lnSpc>
                <a:spcPct val="115000"/>
              </a:lnSpc>
              <a:spcBef>
                <a:spcPts val="1200"/>
              </a:spcBef>
              <a:spcAft>
                <a:spcPts val="0"/>
              </a:spcAft>
              <a:buNone/>
            </a:pPr>
            <a:r>
              <a:t/>
            </a:r>
            <a:endParaRPr b="1" sz="13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94"/>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735" name="Google Shape;735;p94"/>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736" name="Google Shape;736;p94"/>
          <p:cNvSpPr txBox="1"/>
          <p:nvPr/>
        </p:nvSpPr>
        <p:spPr>
          <a:xfrm>
            <a:off x="383500" y="292700"/>
            <a:ext cx="8560800" cy="572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2800">
                <a:solidFill>
                  <a:srgbClr val="DC00AA"/>
                </a:solidFill>
              </a:rPr>
              <a:t>Pricing Structures for Simply VMS,  VNDLY</a:t>
            </a:r>
            <a:endParaRPr b="1" sz="2800">
              <a:solidFill>
                <a:srgbClr val="DC00AA"/>
              </a:solidFill>
            </a:endParaRPr>
          </a:p>
          <a:p>
            <a:pPr indent="0" lvl="0" marL="0" rtl="0" algn="ctr">
              <a:spcBef>
                <a:spcPts val="1200"/>
              </a:spcBef>
              <a:spcAft>
                <a:spcPts val="0"/>
              </a:spcAft>
              <a:buClr>
                <a:schemeClr val="dk1"/>
              </a:buClr>
              <a:buSzPts val="1100"/>
              <a:buFont typeface="Arial"/>
              <a:buNone/>
            </a:pPr>
            <a:r>
              <a:t/>
            </a:r>
            <a:endParaRPr b="1" sz="2100">
              <a:solidFill>
                <a:srgbClr val="DC00AA"/>
              </a:solidFill>
            </a:endParaRPr>
          </a:p>
        </p:txBody>
      </p:sp>
      <p:sp>
        <p:nvSpPr>
          <p:cNvPr id="737" name="Google Shape;737;p94"/>
          <p:cNvSpPr txBox="1"/>
          <p:nvPr/>
        </p:nvSpPr>
        <p:spPr>
          <a:xfrm>
            <a:off x="5793200" y="1448750"/>
            <a:ext cx="2035800" cy="17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38" name="Google Shape;738;p94"/>
          <p:cNvSpPr txBox="1"/>
          <p:nvPr/>
        </p:nvSpPr>
        <p:spPr>
          <a:xfrm>
            <a:off x="6316150" y="1691550"/>
            <a:ext cx="1793100" cy="13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39" name="Google Shape;739;p94"/>
          <p:cNvSpPr txBox="1"/>
          <p:nvPr/>
        </p:nvSpPr>
        <p:spPr>
          <a:xfrm>
            <a:off x="333550" y="537500"/>
            <a:ext cx="8660700" cy="3531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b="1" lang="en" sz="1200"/>
              <a:t>3. Indeed Flex</a:t>
            </a:r>
            <a:endParaRPr b="1" sz="1200"/>
          </a:p>
          <a:p>
            <a:pPr indent="-304800" lvl="0" marL="457200" rtl="0" algn="l">
              <a:lnSpc>
                <a:spcPct val="150000"/>
              </a:lnSpc>
              <a:spcBef>
                <a:spcPts val="1200"/>
              </a:spcBef>
              <a:spcAft>
                <a:spcPts val="0"/>
              </a:spcAft>
              <a:buSzPts val="1200"/>
              <a:buChar char="●"/>
            </a:pPr>
            <a:r>
              <a:rPr b="1" lang="en" sz="1200"/>
              <a:t>Pricing Model:</a:t>
            </a:r>
            <a:r>
              <a:rPr lang="en" sz="1200"/>
              <a:t> Indeed Flex charges a markup on the worker's hourly rate, which covers the platform's services, including recruitment, vetting, and management of temporary staff.</a:t>
            </a:r>
            <a:endParaRPr sz="1200"/>
          </a:p>
          <a:p>
            <a:pPr indent="-304800" lvl="0" marL="457200" rtl="0" algn="l">
              <a:lnSpc>
                <a:spcPct val="150000"/>
              </a:lnSpc>
              <a:spcBef>
                <a:spcPts val="0"/>
              </a:spcBef>
              <a:spcAft>
                <a:spcPts val="0"/>
              </a:spcAft>
              <a:buSzPts val="1200"/>
              <a:buChar char="●"/>
            </a:pPr>
            <a:r>
              <a:rPr b="1" lang="en" sz="1200"/>
              <a:t>Additional Costs:</a:t>
            </a:r>
            <a:r>
              <a:rPr lang="en" sz="1200"/>
              <a:t> There are no setup fees or subscription costs; clients pay only for the hours worked by the temporary staff provided through the platform.</a:t>
            </a:r>
            <a:br>
              <a:rPr lang="en" sz="1200"/>
            </a:br>
            <a:endParaRPr sz="1200"/>
          </a:p>
          <a:p>
            <a:pPr indent="0" lvl="0" marL="0" rtl="0" algn="l">
              <a:lnSpc>
                <a:spcPct val="150000"/>
              </a:lnSpc>
              <a:spcBef>
                <a:spcPts val="1200"/>
              </a:spcBef>
              <a:spcAft>
                <a:spcPts val="0"/>
              </a:spcAft>
              <a:buNone/>
            </a:pPr>
            <a:r>
              <a:rPr b="1" lang="en" sz="1200"/>
              <a:t>Summary:</a:t>
            </a:r>
            <a:endParaRPr b="1" sz="1200"/>
          </a:p>
          <a:p>
            <a:pPr indent="-304800" lvl="0" marL="457200" rtl="0" algn="l">
              <a:lnSpc>
                <a:spcPct val="150000"/>
              </a:lnSpc>
              <a:spcBef>
                <a:spcPts val="1200"/>
              </a:spcBef>
              <a:spcAft>
                <a:spcPts val="0"/>
              </a:spcAft>
              <a:buSzPts val="1200"/>
              <a:buChar char="●"/>
            </a:pPr>
            <a:r>
              <a:rPr b="1" lang="en" sz="1200"/>
              <a:t>Simply VMS</a:t>
            </a:r>
            <a:r>
              <a:rPr lang="en" sz="1200"/>
              <a:t> offers a cost-effective solution with no direct charges to clients, as vendors bear the system's costs.</a:t>
            </a:r>
            <a:endParaRPr sz="1200"/>
          </a:p>
          <a:p>
            <a:pPr indent="-304800" lvl="0" marL="457200" rtl="0" algn="l">
              <a:lnSpc>
                <a:spcPct val="150000"/>
              </a:lnSpc>
              <a:spcBef>
                <a:spcPts val="0"/>
              </a:spcBef>
              <a:spcAft>
                <a:spcPts val="0"/>
              </a:spcAft>
              <a:buSzPts val="1200"/>
              <a:buChar char="●"/>
            </a:pPr>
            <a:r>
              <a:rPr b="1" lang="en" sz="1200"/>
              <a:t>VNDLY</a:t>
            </a:r>
            <a:r>
              <a:rPr lang="en" sz="1200"/>
              <a:t> provides customized pricing tailored to each client's requirements, with specifics determined during the sales process.</a:t>
            </a:r>
            <a:endParaRPr sz="1200"/>
          </a:p>
          <a:p>
            <a:pPr indent="-304800" lvl="0" marL="457200" rtl="0" algn="l">
              <a:lnSpc>
                <a:spcPct val="150000"/>
              </a:lnSpc>
              <a:spcBef>
                <a:spcPts val="0"/>
              </a:spcBef>
              <a:spcAft>
                <a:spcPts val="0"/>
              </a:spcAft>
              <a:buSzPts val="1200"/>
              <a:buChar char="●"/>
            </a:pPr>
            <a:r>
              <a:rPr b="1" lang="en" sz="1200"/>
              <a:t>Indeed Flex</a:t>
            </a:r>
            <a:r>
              <a:rPr lang="en" sz="1200"/>
              <a:t> utilizes a straightforward markup on hourly rates, with no additional fees, making it a transparent option for temporary staffing needs.</a:t>
            </a:r>
            <a:endParaRPr b="1" sz="12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95"/>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latin typeface="Plus Jakarta Sans"/>
                <a:ea typeface="Plus Jakarta Sans"/>
                <a:cs typeface="Plus Jakarta Sans"/>
                <a:sym typeface="Plus Jakarta Sans"/>
              </a:rPr>
              <a:t>Average Client Size</a:t>
            </a:r>
            <a:endParaRPr>
              <a:latin typeface="Plus Jakarta Sans"/>
              <a:ea typeface="Plus Jakarta Sans"/>
              <a:cs typeface="Plus Jakarta Sans"/>
              <a:sym typeface="Plus Jakarta Sans"/>
            </a:endParaRPr>
          </a:p>
        </p:txBody>
      </p:sp>
      <p:sp>
        <p:nvSpPr>
          <p:cNvPr id="745" name="Google Shape;745;p95"/>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96"/>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200">
                <a:solidFill>
                  <a:srgbClr val="DC00AA"/>
                </a:solidFill>
                <a:latin typeface="Plus Jakarta Sans"/>
                <a:ea typeface="Plus Jakarta Sans"/>
                <a:cs typeface="Plus Jakarta Sans"/>
                <a:sym typeface="Plus Jakarta Sans"/>
              </a:rPr>
              <a:t>Average Client Size</a:t>
            </a:r>
            <a:endParaRPr b="1" sz="2200">
              <a:solidFill>
                <a:srgbClr val="DC00AA"/>
              </a:solidFill>
              <a:latin typeface="Plus Jakarta Sans"/>
              <a:ea typeface="Plus Jakarta Sans"/>
              <a:cs typeface="Plus Jakarta Sans"/>
              <a:sym typeface="Plus Jakarta Sans"/>
            </a:endParaRPr>
          </a:p>
        </p:txBody>
      </p:sp>
      <p:sp>
        <p:nvSpPr>
          <p:cNvPr id="751" name="Google Shape;751;p96"/>
          <p:cNvSpPr txBox="1"/>
          <p:nvPr/>
        </p:nvSpPr>
        <p:spPr>
          <a:xfrm>
            <a:off x="569425" y="4272800"/>
            <a:ext cx="2688000" cy="21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52" name="Google Shape;752;p96"/>
          <p:cNvSpPr txBox="1"/>
          <p:nvPr/>
        </p:nvSpPr>
        <p:spPr>
          <a:xfrm>
            <a:off x="445925" y="734825"/>
            <a:ext cx="3131100" cy="11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53" name="Google Shape;753;p96"/>
          <p:cNvSpPr txBox="1"/>
          <p:nvPr/>
        </p:nvSpPr>
        <p:spPr>
          <a:xfrm>
            <a:off x="6330350" y="3627950"/>
            <a:ext cx="282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Didact Gothic"/>
              <a:ea typeface="Didact Gothic"/>
              <a:cs typeface="Didact Gothic"/>
              <a:sym typeface="Didact Gothic"/>
            </a:endParaRPr>
          </a:p>
        </p:txBody>
      </p:sp>
      <p:sp>
        <p:nvSpPr>
          <p:cNvPr id="754" name="Google Shape;754;p96"/>
          <p:cNvSpPr txBox="1"/>
          <p:nvPr/>
        </p:nvSpPr>
        <p:spPr>
          <a:xfrm>
            <a:off x="475575" y="774025"/>
            <a:ext cx="3263400" cy="20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
        <p:nvSpPr>
          <p:cNvPr id="755" name="Google Shape;755;p96"/>
          <p:cNvSpPr txBox="1"/>
          <p:nvPr/>
        </p:nvSpPr>
        <p:spPr>
          <a:xfrm>
            <a:off x="4268575" y="7740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100">
              <a:latin typeface="Plus Jakarta Sans"/>
              <a:ea typeface="Plus Jakarta Sans"/>
              <a:cs typeface="Plus Jakarta Sans"/>
              <a:sym typeface="Plus Jakarta Sans"/>
            </a:endParaRPr>
          </a:p>
        </p:txBody>
      </p:sp>
      <p:sp>
        <p:nvSpPr>
          <p:cNvPr id="756" name="Google Shape;756;p96"/>
          <p:cNvSpPr txBox="1"/>
          <p:nvPr/>
        </p:nvSpPr>
        <p:spPr>
          <a:xfrm>
            <a:off x="445925" y="712925"/>
            <a:ext cx="8407800" cy="372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100"/>
              <a:t>VNDLY, a cloud-based vendor management system, primarily serves large enterprises. As of 2024, approximately 27 of its clients have over 10,000 employees, 19 have between 1,000 and 4,999 employees, and 18 have between 5,000 and 9,999 employees.</a:t>
            </a:r>
            <a:endParaRPr sz="1100"/>
          </a:p>
          <a:p>
            <a:pPr indent="0" lvl="0" marL="0" rtl="0" algn="l">
              <a:lnSpc>
                <a:spcPct val="115000"/>
              </a:lnSpc>
              <a:spcBef>
                <a:spcPts val="1200"/>
              </a:spcBef>
              <a:spcAft>
                <a:spcPts val="0"/>
              </a:spcAft>
              <a:buNone/>
            </a:pPr>
            <a:r>
              <a:rPr lang="en" sz="1100" u="sng">
                <a:solidFill>
                  <a:schemeClr val="hlink"/>
                </a:solidFill>
                <a:hlinkClick r:id="rId3"/>
              </a:rPr>
              <a:t>6sense</a:t>
            </a:r>
            <a:endParaRPr sz="1100" u="sng">
              <a:solidFill>
                <a:schemeClr val="hlink"/>
              </a:solidFill>
            </a:endParaRPr>
          </a:p>
          <a:p>
            <a:pPr indent="0" lvl="0" marL="0" rtl="0" algn="l">
              <a:spcBef>
                <a:spcPts val="0"/>
              </a:spcBef>
              <a:spcAft>
                <a:spcPts val="0"/>
              </a:spcAft>
              <a:buNone/>
            </a:pPr>
            <a:r>
              <a:rPr lang="en" sz="1100"/>
              <a:t>This distribution indicates that VNDLY's average client size is substantial, with a significant portion of its clientele comprising large organizations.</a:t>
            </a:r>
            <a:endParaRPr sz="1100"/>
          </a:p>
          <a:p>
            <a:pPr indent="0" lvl="0" marL="0" rtl="0" algn="l">
              <a:lnSpc>
                <a:spcPct val="115000"/>
              </a:lnSpc>
              <a:spcBef>
                <a:spcPts val="1200"/>
              </a:spcBef>
              <a:spcAft>
                <a:spcPts val="0"/>
              </a:spcAft>
              <a:buNone/>
            </a:pPr>
            <a:r>
              <a:rPr lang="en" sz="1100"/>
              <a:t>In contrast, SimpleVMS caters to a diverse range of clients, including small, mid-sized, and large enterprises. The platform is designed to streamline vendor management processes across various industries and company sizes.</a:t>
            </a:r>
            <a:endParaRPr sz="1100"/>
          </a:p>
          <a:p>
            <a:pPr indent="0" lvl="0" marL="0" rtl="0" algn="l">
              <a:lnSpc>
                <a:spcPct val="115000"/>
              </a:lnSpc>
              <a:spcBef>
                <a:spcPts val="1200"/>
              </a:spcBef>
              <a:spcAft>
                <a:spcPts val="0"/>
              </a:spcAft>
              <a:buNone/>
            </a:pPr>
            <a:br>
              <a:rPr lang="en" sz="1100"/>
            </a:br>
            <a:r>
              <a:rPr lang="en" sz="1100" u="sng">
                <a:solidFill>
                  <a:schemeClr val="hlink"/>
                </a:solidFill>
                <a:hlinkClick r:id="rId4"/>
              </a:rPr>
              <a:t>Simple VMS</a:t>
            </a:r>
            <a:endParaRPr sz="1100" u="sng">
              <a:solidFill>
                <a:schemeClr val="hlink"/>
              </a:solidFill>
            </a:endParaRPr>
          </a:p>
          <a:p>
            <a:pPr indent="0" lvl="0" marL="0" rtl="0" algn="l">
              <a:spcBef>
                <a:spcPts val="0"/>
              </a:spcBef>
              <a:spcAft>
                <a:spcPts val="0"/>
              </a:spcAft>
              <a:buNone/>
            </a:pPr>
            <a:r>
              <a:rPr lang="en" sz="1100"/>
              <a:t>Specific numerical data regarding the average client size of SimpleVMS is not publicly available. However, case studies suggest that SimpleVMS effectively supports clients with varying workforce scales, such as a manufacturing client managing between 150 to 350 temporary workers across multiple sites.</a:t>
            </a:r>
            <a:endParaRPr sz="1100"/>
          </a:p>
          <a:p>
            <a:pPr indent="0" lvl="0" marL="0" rtl="0" algn="l">
              <a:spcBef>
                <a:spcPts val="0"/>
              </a:spcBef>
              <a:spcAft>
                <a:spcPts val="0"/>
              </a:spcAft>
              <a:buNone/>
            </a:pPr>
            <a:r>
              <a:rPr lang="en" sz="1100" u="sng">
                <a:solidFill>
                  <a:schemeClr val="hlink"/>
                </a:solidFill>
                <a:hlinkClick r:id="rId5"/>
              </a:rPr>
              <a:t>Simple VMS</a:t>
            </a:r>
            <a:endParaRPr sz="1100" u="sng">
              <a:solidFill>
                <a:schemeClr val="hlink"/>
              </a:solidFill>
            </a:endParaRPr>
          </a:p>
          <a:p>
            <a:pPr indent="0" lvl="0" marL="0" rtl="0" algn="l">
              <a:lnSpc>
                <a:spcPct val="115000"/>
              </a:lnSpc>
              <a:spcBef>
                <a:spcPts val="1200"/>
              </a:spcBef>
              <a:spcAft>
                <a:spcPts val="0"/>
              </a:spcAft>
              <a:buNone/>
            </a:pPr>
            <a:r>
              <a:rPr b="1" lang="en" sz="1100"/>
              <a:t>In summary</a:t>
            </a:r>
            <a:r>
              <a:rPr lang="en" sz="1100"/>
              <a:t>, VNDLY predominantly serves large enterprises, while SimpleVMS accommodates a broad spectrum of company sizes, tailoring its services to meet diverse client needs.</a:t>
            </a:r>
            <a:endParaRPr sz="1100"/>
          </a:p>
          <a:p>
            <a:pPr indent="0" lvl="0" marL="0" rtl="0" algn="l">
              <a:spcBef>
                <a:spcPts val="1200"/>
              </a:spcBef>
              <a:spcAft>
                <a:spcPts val="0"/>
              </a:spcAft>
              <a:buNone/>
            </a:pPr>
            <a:r>
              <a:t/>
            </a:r>
            <a:endParaRPr sz="12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7"/>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rgbClr val="FFFFFF"/>
                </a:solidFill>
                <a:latin typeface="Arial"/>
                <a:ea typeface="Arial"/>
                <a:cs typeface="Arial"/>
                <a:sym typeface="Arial"/>
              </a:rPr>
              <a:t>What are their standard Contract terms?</a:t>
            </a:r>
            <a:endParaRPr sz="2500">
              <a:solidFill>
                <a:srgbClr val="FFFFFF"/>
              </a:solidFill>
              <a:latin typeface="Arial"/>
              <a:ea typeface="Arial"/>
              <a:cs typeface="Arial"/>
              <a:sym typeface="Arial"/>
            </a:endParaRPr>
          </a:p>
        </p:txBody>
      </p:sp>
      <p:sp>
        <p:nvSpPr>
          <p:cNvPr id="762" name="Google Shape;762;p97"/>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4"/>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16" name="Google Shape;316;p44"/>
          <p:cNvPicPr preferRelativeResize="0"/>
          <p:nvPr/>
        </p:nvPicPr>
        <p:blipFill rotWithShape="1">
          <a:blip r:embed="rId3">
            <a:alphaModFix/>
          </a:blip>
          <a:srcRect b="50429" l="0" r="0" t="39277"/>
          <a:stretch/>
        </p:blipFill>
        <p:spPr>
          <a:xfrm>
            <a:off x="0" y="4516262"/>
            <a:ext cx="9144003" cy="627252"/>
          </a:xfrm>
          <a:prstGeom prst="rect">
            <a:avLst/>
          </a:prstGeom>
          <a:noFill/>
          <a:ln>
            <a:noFill/>
          </a:ln>
        </p:spPr>
      </p:pic>
      <p:pic>
        <p:nvPicPr>
          <p:cNvPr id="317" name="Google Shape;317;p44"/>
          <p:cNvPicPr preferRelativeResize="0"/>
          <p:nvPr/>
        </p:nvPicPr>
        <p:blipFill rotWithShape="1">
          <a:blip r:embed="rId4">
            <a:alphaModFix/>
          </a:blip>
          <a:srcRect b="0" l="0" r="0" t="0"/>
          <a:stretch/>
        </p:blipFill>
        <p:spPr>
          <a:xfrm>
            <a:off x="206975" y="4676988"/>
            <a:ext cx="1307375" cy="305775"/>
          </a:xfrm>
          <a:prstGeom prst="rect">
            <a:avLst/>
          </a:prstGeom>
          <a:noFill/>
          <a:ln>
            <a:noFill/>
          </a:ln>
        </p:spPr>
      </p:pic>
      <p:sp>
        <p:nvSpPr>
          <p:cNvPr id="318" name="Google Shape;318;p44"/>
          <p:cNvSpPr txBox="1"/>
          <p:nvPr>
            <p:ph idx="9" type="title"/>
          </p:nvPr>
        </p:nvSpPr>
        <p:spPr>
          <a:xfrm>
            <a:off x="151375" y="2038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sz="2200">
                <a:latin typeface="Plus Jakarta Sans"/>
                <a:ea typeface="Plus Jakarta Sans"/>
                <a:cs typeface="Plus Jakarta Sans"/>
                <a:sym typeface="Plus Jakarta Sans"/>
              </a:rPr>
              <a:t>Simply VMS Value Proposition </a:t>
            </a:r>
            <a:endParaRPr b="1" sz="2200">
              <a:latin typeface="Plus Jakarta Sans"/>
              <a:ea typeface="Plus Jakarta Sans"/>
              <a:cs typeface="Plus Jakarta Sans"/>
              <a:sym typeface="Plus Jakarta Sans"/>
            </a:endParaRPr>
          </a:p>
        </p:txBody>
      </p:sp>
      <p:sp>
        <p:nvSpPr>
          <p:cNvPr id="319" name="Google Shape;319;p44"/>
          <p:cNvSpPr txBox="1"/>
          <p:nvPr/>
        </p:nvSpPr>
        <p:spPr>
          <a:xfrm>
            <a:off x="300625" y="829250"/>
            <a:ext cx="8412600" cy="155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t>Simply VMS offers a user-friendly, web-based Vendor Management System (VMS) designed to streamline the management of contingent workforces. Its key value propositions include:</a:t>
            </a:r>
            <a:endParaRPr sz="1300"/>
          </a:p>
          <a:p>
            <a:pPr indent="-311150" lvl="0" marL="457200" rtl="0" algn="l">
              <a:lnSpc>
                <a:spcPct val="115000"/>
              </a:lnSpc>
              <a:spcBef>
                <a:spcPts val="1200"/>
              </a:spcBef>
              <a:spcAft>
                <a:spcPts val="0"/>
              </a:spcAft>
              <a:buSzPts val="1300"/>
              <a:buAutoNum type="arabicPeriod"/>
            </a:pPr>
            <a:r>
              <a:rPr b="1" lang="en" sz="1300"/>
              <a:t>Cost-Effective Implementation:</a:t>
            </a:r>
            <a:r>
              <a:rPr lang="en" sz="1300"/>
              <a:t> Simply VMS operates on a vendor-funded model, eliminating direct costs for clients. There are no charges for implementation, customization, integration, support, or timekeeping solutions, making it a budget-friendly option for organizations.</a:t>
            </a:r>
            <a:br>
              <a:rPr lang="en" sz="1300"/>
            </a:br>
            <a:r>
              <a:rPr lang="en" sz="1300">
                <a:uFill>
                  <a:noFill/>
                </a:uFill>
                <a:hlinkClick r:id="rId5"/>
              </a:rPr>
              <a:t> </a:t>
            </a:r>
            <a:r>
              <a:rPr lang="en" sz="1300" u="sng">
                <a:solidFill>
                  <a:schemeClr val="hlink"/>
                </a:solidFill>
                <a:hlinkClick r:id="rId6"/>
              </a:rPr>
              <a:t>Simple VMS</a:t>
            </a:r>
            <a:endParaRPr sz="1300" u="sng">
              <a:solidFill>
                <a:schemeClr val="hlink"/>
              </a:solidFill>
            </a:endParaRPr>
          </a:p>
          <a:p>
            <a:pPr indent="-311150" lvl="0" marL="457200" rtl="0" algn="l">
              <a:lnSpc>
                <a:spcPct val="115000"/>
              </a:lnSpc>
              <a:spcBef>
                <a:spcPts val="0"/>
              </a:spcBef>
              <a:spcAft>
                <a:spcPts val="0"/>
              </a:spcAft>
              <a:buSzPts val="1300"/>
              <a:buAutoNum type="arabicPeriod"/>
            </a:pPr>
            <a:r>
              <a:rPr b="1" lang="en" sz="1300"/>
              <a:t>User-Friendly Interface:</a:t>
            </a:r>
            <a:r>
              <a:rPr lang="en" sz="1300"/>
              <a:t> The platform is designed for ease of use, facilitating quick adoption without extensive training. Its intuitive interface allows clients to manage their contingent workforce efficiently, reducing administrative burdens.</a:t>
            </a:r>
            <a:br>
              <a:rPr lang="en" sz="1300"/>
            </a:br>
            <a:r>
              <a:rPr lang="en" sz="1300">
                <a:uFill>
                  <a:noFill/>
                </a:uFill>
                <a:hlinkClick r:id="rId7"/>
              </a:rPr>
              <a:t> </a:t>
            </a:r>
            <a:r>
              <a:rPr lang="en" sz="1300" u="sng">
                <a:solidFill>
                  <a:schemeClr val="hlink"/>
                </a:solidFill>
                <a:hlinkClick r:id="rId8"/>
              </a:rPr>
              <a:t>Simple VMS</a:t>
            </a:r>
            <a:endParaRPr sz="1300" u="sng">
              <a:solidFill>
                <a:schemeClr val="hlink"/>
              </a:solidFill>
            </a:endParaRPr>
          </a:p>
          <a:p>
            <a:pPr indent="-311150" lvl="0" marL="457200" rtl="0" algn="l">
              <a:lnSpc>
                <a:spcPct val="115000"/>
              </a:lnSpc>
              <a:spcBef>
                <a:spcPts val="0"/>
              </a:spcBef>
              <a:spcAft>
                <a:spcPts val="0"/>
              </a:spcAft>
              <a:buSzPts val="1300"/>
              <a:buAutoNum type="arabicPeriod"/>
            </a:pPr>
            <a:r>
              <a:rPr b="1" lang="en" sz="1300"/>
              <a:t>Comprehensive Timekeeping Solutions:</a:t>
            </a:r>
            <a:r>
              <a:rPr lang="en" sz="1300"/>
              <a:t> Simply VMS provides integrated timekeeping options, including web-based time entry, physical time clocks, system imports via open API, and telephonic time tracking. These tools ensure accurate time tracking for contingent workers.</a:t>
            </a:r>
            <a:br>
              <a:rPr lang="en" sz="1300"/>
            </a:br>
            <a:r>
              <a:rPr lang="en" sz="1300">
                <a:uFill>
                  <a:noFill/>
                </a:uFill>
                <a:hlinkClick r:id="rId9"/>
              </a:rPr>
              <a:t> </a:t>
            </a:r>
            <a:r>
              <a:rPr lang="en" sz="1300" u="sng">
                <a:solidFill>
                  <a:schemeClr val="hlink"/>
                </a:solidFill>
                <a:hlinkClick r:id="rId10"/>
              </a:rPr>
              <a:t>Simple VMS</a:t>
            </a:r>
            <a:endParaRPr sz="13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98"/>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768" name="Google Shape;768;p98"/>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769" name="Google Shape;769;p98"/>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500">
                <a:solidFill>
                  <a:srgbClr val="DC00AA"/>
                </a:solidFill>
              </a:rPr>
              <a:t>What are their standard Contract terms?</a:t>
            </a:r>
            <a:endParaRPr b="1" sz="2200">
              <a:solidFill>
                <a:srgbClr val="DC00AA"/>
              </a:solidFill>
              <a:latin typeface="Plus Jakarta Sans"/>
              <a:ea typeface="Plus Jakarta Sans"/>
              <a:cs typeface="Plus Jakarta Sans"/>
              <a:sym typeface="Plus Jakarta Sans"/>
            </a:endParaRPr>
          </a:p>
        </p:txBody>
      </p:sp>
      <p:sp>
        <p:nvSpPr>
          <p:cNvPr id="770" name="Google Shape;770;p98"/>
          <p:cNvSpPr txBox="1"/>
          <p:nvPr/>
        </p:nvSpPr>
        <p:spPr>
          <a:xfrm>
            <a:off x="506950" y="712925"/>
            <a:ext cx="8255400" cy="157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300"/>
              <a:t>1. Simply VMS</a:t>
            </a:r>
            <a:endParaRPr b="1" sz="1300"/>
          </a:p>
          <a:p>
            <a:pPr indent="-311150" lvl="0" marL="457200" rtl="0" algn="l">
              <a:lnSpc>
                <a:spcPct val="115000"/>
              </a:lnSpc>
              <a:spcBef>
                <a:spcPts val="1200"/>
              </a:spcBef>
              <a:spcAft>
                <a:spcPts val="0"/>
              </a:spcAft>
              <a:buSzPts val="1300"/>
              <a:buChar char="●"/>
            </a:pPr>
            <a:r>
              <a:rPr b="1" lang="en" sz="1300"/>
              <a:t>Service Agreement:</a:t>
            </a:r>
            <a:r>
              <a:rPr lang="en" sz="1300"/>
              <a:t> Simply VMS provides a web-based Vendor Management System (VMS) that enables clients to manage their contingent workforce. The platform is user-friendly and designed to consolidate vendor pools, ensure HR policy compliance, reduce costs, and accelerate time-to-hire.</a:t>
            </a:r>
            <a:br>
              <a:rPr lang="en" sz="1300"/>
            </a:br>
            <a:r>
              <a:rPr lang="en" sz="1300">
                <a:uFill>
                  <a:noFill/>
                </a:uFill>
                <a:hlinkClick r:id="rId3"/>
              </a:rPr>
              <a:t> </a:t>
            </a:r>
            <a:r>
              <a:rPr lang="en" sz="1300" u="sng">
                <a:solidFill>
                  <a:schemeClr val="hlink"/>
                </a:solidFill>
                <a:hlinkClick r:id="rId4"/>
              </a:rPr>
              <a:t>Simple VMS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Pricing Model:</a:t>
            </a:r>
            <a:r>
              <a:rPr lang="en" sz="1300"/>
              <a:t> Simply VMS operates on a vendor-funded model, meaning there is no cost to clients. Vendors pay a small percentage to utilize the system.</a:t>
            </a:r>
            <a:br>
              <a:rPr lang="en" sz="1300"/>
            </a:br>
            <a:r>
              <a:rPr lang="en" sz="1300">
                <a:uFill>
                  <a:noFill/>
                </a:uFill>
                <a:hlinkClick r:id="rId5"/>
              </a:rPr>
              <a:t> </a:t>
            </a:r>
            <a:r>
              <a:rPr lang="en" sz="1300" u="sng">
                <a:solidFill>
                  <a:schemeClr val="hlink"/>
                </a:solidFill>
                <a:hlinkClick r:id="rId6"/>
              </a:rPr>
              <a:t>Simple VMS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Implementation and Support:</a:t>
            </a:r>
            <a:r>
              <a:rPr lang="en" sz="1300"/>
              <a:t> There are no charges for implementations, customizations, integrations, support, or time clocks.</a:t>
            </a:r>
            <a:br>
              <a:rPr lang="en" sz="1300"/>
            </a:br>
            <a:r>
              <a:rPr lang="en" sz="1300">
                <a:uFill>
                  <a:noFill/>
                </a:uFill>
                <a:hlinkClick r:id="rId7"/>
              </a:rPr>
              <a:t> </a:t>
            </a:r>
            <a:r>
              <a:rPr lang="en" sz="1300" u="sng">
                <a:solidFill>
                  <a:schemeClr val="hlink"/>
                </a:solidFill>
                <a:hlinkClick r:id="rId8"/>
              </a:rPr>
              <a:t>Simple VMS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Liability and Indemnification:</a:t>
            </a:r>
            <a:r>
              <a:rPr lang="en" sz="1300"/>
              <a:t> Simply VMS's Terms of Service include provisions that limit their liability concerning the use of their services. They disclaim warranties and limit liability for special, incidental, or consequential damages.</a:t>
            </a:r>
            <a:br>
              <a:rPr lang="en" sz="1300"/>
            </a:br>
            <a:r>
              <a:rPr lang="en" sz="1300">
                <a:uFill>
                  <a:noFill/>
                </a:uFill>
                <a:hlinkClick r:id="rId9"/>
              </a:rPr>
              <a:t> </a:t>
            </a:r>
            <a:r>
              <a:rPr lang="en" sz="1300" u="sng">
                <a:solidFill>
                  <a:schemeClr val="hlink"/>
                </a:solidFill>
                <a:hlinkClick r:id="rId10"/>
              </a:rPr>
              <a:t>Simple VMS</a:t>
            </a:r>
            <a:endParaRPr sz="1300" u="sng">
              <a:solidFill>
                <a:schemeClr val="hlink"/>
              </a:solidFill>
            </a:endParaRPr>
          </a:p>
          <a:p>
            <a:pPr indent="0" lvl="0" marL="0" rtl="0" algn="l">
              <a:spcBef>
                <a:spcPts val="1200"/>
              </a:spcBef>
              <a:spcAft>
                <a:spcPts val="0"/>
              </a:spcAft>
              <a:buNone/>
            </a:pPr>
            <a:r>
              <a:t/>
            </a:r>
            <a:endParaRPr sz="1300">
              <a:solidFill>
                <a:schemeClr val="dk1"/>
              </a:solidFill>
              <a:latin typeface="Plus Jakarta Sans"/>
              <a:ea typeface="Plus Jakarta Sans"/>
              <a:cs typeface="Plus Jakarta Sans"/>
              <a:sym typeface="Plus Jakarta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99"/>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776" name="Google Shape;776;p99"/>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777" name="Google Shape;777;p99"/>
          <p:cNvSpPr txBox="1"/>
          <p:nvPr/>
        </p:nvSpPr>
        <p:spPr>
          <a:xfrm>
            <a:off x="333550" y="0"/>
            <a:ext cx="77040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500">
                <a:solidFill>
                  <a:srgbClr val="DC00AA"/>
                </a:solidFill>
              </a:rPr>
              <a:t>What are their standard Contract terms?</a:t>
            </a:r>
            <a:endParaRPr b="1" sz="2200">
              <a:solidFill>
                <a:srgbClr val="DC00AA"/>
              </a:solidFill>
              <a:latin typeface="Plus Jakarta Sans"/>
              <a:ea typeface="Plus Jakarta Sans"/>
              <a:cs typeface="Plus Jakarta Sans"/>
              <a:sym typeface="Plus Jakarta Sans"/>
            </a:endParaRPr>
          </a:p>
        </p:txBody>
      </p:sp>
      <p:sp>
        <p:nvSpPr>
          <p:cNvPr id="778" name="Google Shape;778;p99"/>
          <p:cNvSpPr txBox="1"/>
          <p:nvPr/>
        </p:nvSpPr>
        <p:spPr>
          <a:xfrm>
            <a:off x="444300" y="509625"/>
            <a:ext cx="8255400" cy="157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300"/>
              <a:t>VNDLY</a:t>
            </a:r>
            <a:endParaRPr b="1" sz="1300"/>
          </a:p>
          <a:p>
            <a:pPr indent="-311150" lvl="0" marL="457200" rtl="0" algn="l">
              <a:lnSpc>
                <a:spcPct val="115000"/>
              </a:lnSpc>
              <a:spcBef>
                <a:spcPts val="1200"/>
              </a:spcBef>
              <a:spcAft>
                <a:spcPts val="0"/>
              </a:spcAft>
              <a:buSzPts val="1300"/>
              <a:buChar char="●"/>
            </a:pPr>
            <a:r>
              <a:rPr b="1" lang="en" sz="1300"/>
              <a:t>Service Agreement:</a:t>
            </a:r>
            <a:r>
              <a:rPr lang="en" sz="1300"/>
              <a:t> VNDLY, a Workday company, offers a cloud-native platform designed to centralize, standardize, and optimize contingent workforce programs. The platform supports the entire non-employee engagement lifecycle, including talent acquisition, training, payment, and offboarding.</a:t>
            </a:r>
            <a:br>
              <a:rPr lang="en" sz="1300"/>
            </a:br>
            <a:r>
              <a:rPr lang="en" sz="1300">
                <a:uFill>
                  <a:noFill/>
                </a:uFill>
                <a:hlinkClick r:id="rId3"/>
              </a:rPr>
              <a:t> </a:t>
            </a:r>
            <a:r>
              <a:rPr lang="en" sz="1300" u="sng">
                <a:solidFill>
                  <a:schemeClr val="hlink"/>
                </a:solidFill>
                <a:hlinkClick r:id="rId4"/>
              </a:rPr>
              <a:t>Workday</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Pricing Model:</a:t>
            </a:r>
            <a:r>
              <a:rPr lang="en" sz="1300"/>
              <a:t> VNDLY's pricing is not publicly disclosed and is typically customized based on the client's specific needs and the scope of services required.</a:t>
            </a:r>
            <a:br>
              <a:rPr lang="en" sz="1300"/>
            </a:br>
            <a:r>
              <a:rPr lang="en" sz="1300">
                <a:uFill>
                  <a:noFill/>
                </a:uFill>
                <a:hlinkClick r:id="rId5"/>
              </a:rPr>
              <a:t> </a:t>
            </a:r>
            <a:r>
              <a:rPr lang="en" sz="1300" u="sng">
                <a:solidFill>
                  <a:schemeClr val="hlink"/>
                </a:solidFill>
                <a:hlinkClick r:id="rId6"/>
              </a:rPr>
              <a:t>Spend Matters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Implementation and Support:</a:t>
            </a:r>
            <a:r>
              <a:rPr lang="en" sz="1300"/>
              <a:t> VNDLY emphasizes a rapid deployment methodology that can enable a Vendor Management System (VMS) program in less than half the time of a traditional implementation. This approach focuses on quickly standing up the VMS by adhering to key principles and leveraging the experience of VNDLY's subject matter experts.</a:t>
            </a:r>
            <a:br>
              <a:rPr lang="en" sz="1300"/>
            </a:br>
            <a:r>
              <a:rPr lang="en" sz="1300">
                <a:uFill>
                  <a:noFill/>
                </a:uFill>
                <a:hlinkClick r:id="rId7"/>
              </a:rPr>
              <a:t> </a:t>
            </a:r>
            <a:r>
              <a:rPr lang="en" sz="1300" u="sng">
                <a:solidFill>
                  <a:schemeClr val="hlink"/>
                </a:solidFill>
                <a:hlinkClick r:id="rId8"/>
              </a:rPr>
              <a:t>Spend Matters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Liability and Indemnification:</a:t>
            </a:r>
            <a:r>
              <a:rPr lang="en" sz="1300"/>
              <a:t> Specific details regarding liability and indemnification are not publicly disclosed. These terms would typically be outlined in the Master Service Agreement (MSA) during contract negotiations.</a:t>
            </a:r>
            <a:endParaRPr sz="1300"/>
          </a:p>
          <a:p>
            <a:pPr indent="0" lvl="0" marL="0" rtl="0" algn="l">
              <a:spcBef>
                <a:spcPts val="1200"/>
              </a:spcBef>
              <a:spcAft>
                <a:spcPts val="0"/>
              </a:spcAft>
              <a:buNone/>
            </a:pPr>
            <a:r>
              <a:t/>
            </a:r>
            <a:endParaRPr b="1" sz="13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00"/>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784" name="Google Shape;784;p100"/>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785" name="Google Shape;785;p100"/>
          <p:cNvSpPr txBox="1"/>
          <p:nvPr/>
        </p:nvSpPr>
        <p:spPr>
          <a:xfrm>
            <a:off x="333550" y="0"/>
            <a:ext cx="77040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500">
                <a:solidFill>
                  <a:srgbClr val="DC00AA"/>
                </a:solidFill>
              </a:rPr>
              <a:t>What are their standard Contract terms?</a:t>
            </a:r>
            <a:endParaRPr b="1" sz="2200">
              <a:solidFill>
                <a:srgbClr val="DC00AA"/>
              </a:solidFill>
              <a:latin typeface="Plus Jakarta Sans"/>
              <a:ea typeface="Plus Jakarta Sans"/>
              <a:cs typeface="Plus Jakarta Sans"/>
              <a:sym typeface="Plus Jakarta Sans"/>
            </a:endParaRPr>
          </a:p>
        </p:txBody>
      </p:sp>
      <p:sp>
        <p:nvSpPr>
          <p:cNvPr id="786" name="Google Shape;786;p100"/>
          <p:cNvSpPr txBox="1"/>
          <p:nvPr/>
        </p:nvSpPr>
        <p:spPr>
          <a:xfrm>
            <a:off x="444300" y="509625"/>
            <a:ext cx="8255400" cy="1577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b="1" lang="en"/>
              <a:t>Summary:</a:t>
            </a:r>
            <a:endParaRPr b="1"/>
          </a:p>
          <a:p>
            <a:pPr indent="-317500" lvl="0" marL="457200" rtl="0" algn="l">
              <a:lnSpc>
                <a:spcPct val="150000"/>
              </a:lnSpc>
              <a:spcBef>
                <a:spcPts val="1200"/>
              </a:spcBef>
              <a:spcAft>
                <a:spcPts val="0"/>
              </a:spcAft>
              <a:buSzPts val="1400"/>
              <a:buChar char="●"/>
            </a:pPr>
            <a:r>
              <a:rPr b="1" lang="en"/>
              <a:t>Simply VMS</a:t>
            </a:r>
            <a:r>
              <a:rPr lang="en"/>
              <a:t> offers a cost-effective solution with no direct charges to clients, as vendors bear the system's costs. Their Terms of Service include provisions that limit their liability concerning the use of their services.</a:t>
            </a:r>
            <a:br>
              <a:rPr lang="en"/>
            </a:br>
            <a:endParaRPr/>
          </a:p>
          <a:p>
            <a:pPr indent="-317500" lvl="0" marL="457200" rtl="0" algn="l">
              <a:lnSpc>
                <a:spcPct val="150000"/>
              </a:lnSpc>
              <a:spcBef>
                <a:spcPts val="0"/>
              </a:spcBef>
              <a:spcAft>
                <a:spcPts val="0"/>
              </a:spcAft>
              <a:buSzPts val="1400"/>
              <a:buChar char="●"/>
            </a:pPr>
            <a:r>
              <a:rPr b="1" lang="en"/>
              <a:t>VNDLY</a:t>
            </a:r>
            <a:r>
              <a:rPr lang="en"/>
              <a:t> provides customized pricing tailored to each client's requirements, with specifics determined during the sales process. Details regarding liability and indemnification are typically outlined in the Master Service Agreement (MSA) during contract negotiations.</a:t>
            </a:r>
            <a:endParaRPr b="1"/>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1"/>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792" name="Google Shape;792;p101"/>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793" name="Google Shape;793;p101"/>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500">
                <a:solidFill>
                  <a:srgbClr val="DC00AA"/>
                </a:solidFill>
              </a:rPr>
              <a:t>What are their standard Contract terms?</a:t>
            </a:r>
            <a:endParaRPr b="1" sz="2200">
              <a:solidFill>
                <a:srgbClr val="DC00AA"/>
              </a:solidFill>
              <a:latin typeface="Plus Jakarta Sans"/>
              <a:ea typeface="Plus Jakarta Sans"/>
              <a:cs typeface="Plus Jakarta Sans"/>
              <a:sym typeface="Plus Jakarta Sans"/>
            </a:endParaRPr>
          </a:p>
        </p:txBody>
      </p:sp>
      <p:sp>
        <p:nvSpPr>
          <p:cNvPr id="794" name="Google Shape;794;p101"/>
          <p:cNvSpPr txBox="1"/>
          <p:nvPr/>
        </p:nvSpPr>
        <p:spPr>
          <a:xfrm>
            <a:off x="506950" y="712925"/>
            <a:ext cx="8255400" cy="157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100"/>
              <a:t>Workday VNDLY:</a:t>
            </a:r>
            <a:endParaRPr b="1" sz="1100"/>
          </a:p>
          <a:p>
            <a:pPr indent="0" lvl="0" marL="0" rtl="0" algn="l">
              <a:lnSpc>
                <a:spcPct val="115000"/>
              </a:lnSpc>
              <a:spcBef>
                <a:spcPts val="1200"/>
              </a:spcBef>
              <a:spcAft>
                <a:spcPts val="0"/>
              </a:spcAft>
              <a:buNone/>
            </a:pPr>
            <a:r>
              <a:rPr lang="en" sz="1100"/>
              <a:t>As part of Workday's suite of products, VNDLY operates under the company's Universal Main Subscription Agreement (UMSA). This agreement encompasses essential foundational terms applicable to all Workday offerings. The UMSA includes provisions related to data processing, security, acceptable use, and service level availability. Specific terms, such as subscription duration, pricing, and service specifics, are detailed in individual order forms or agreements. Clients are encouraged to review these documents thoroughly to understand the commitments and obligations involved.</a:t>
            </a:r>
            <a:endParaRPr sz="1100"/>
          </a:p>
          <a:p>
            <a:pPr indent="0" lvl="0" marL="0" rtl="0" algn="l">
              <a:lnSpc>
                <a:spcPct val="115000"/>
              </a:lnSpc>
              <a:spcBef>
                <a:spcPts val="1200"/>
              </a:spcBef>
              <a:spcAft>
                <a:spcPts val="0"/>
              </a:spcAft>
              <a:buNone/>
            </a:pPr>
            <a:r>
              <a:rPr lang="en" sz="1100" u="sng">
                <a:solidFill>
                  <a:schemeClr val="hlink"/>
                </a:solidFill>
                <a:hlinkClick r:id="rId3"/>
              </a:rPr>
              <a:t>Workday</a:t>
            </a:r>
            <a:endParaRPr sz="1100" u="sng">
              <a:solidFill>
                <a:schemeClr val="hlink"/>
              </a:solidFill>
            </a:endParaRPr>
          </a:p>
          <a:p>
            <a:pPr indent="0" lvl="0" marL="0" rtl="0" algn="l">
              <a:lnSpc>
                <a:spcPct val="115000"/>
              </a:lnSpc>
              <a:spcBef>
                <a:spcPts val="1200"/>
              </a:spcBef>
              <a:spcAft>
                <a:spcPts val="0"/>
              </a:spcAft>
              <a:buNone/>
            </a:pPr>
            <a:r>
              <a:rPr b="1" lang="en" sz="1100"/>
              <a:t>SimpleVMS:</a:t>
            </a:r>
            <a:endParaRPr b="1" sz="1100"/>
          </a:p>
          <a:p>
            <a:pPr indent="0" lvl="0" marL="0" rtl="0" algn="l">
              <a:lnSpc>
                <a:spcPct val="115000"/>
              </a:lnSpc>
              <a:spcBef>
                <a:spcPts val="1200"/>
              </a:spcBef>
              <a:spcAft>
                <a:spcPts val="0"/>
              </a:spcAft>
              <a:buNone/>
            </a:pPr>
            <a:r>
              <a:rPr lang="en" sz="1100"/>
              <a:t>SimpleVMS distinguishes itself by not requiring long-term contracts. Clients can utilize the platform with the flexibility to discontinue services with a 30-day notice if it doesn't meet their needs. This approach allows potential users to pilot the system at a specific site without financial commitment, ensuring it aligns with their operational requirements before broader implementation.</a:t>
            </a:r>
            <a:endParaRPr sz="1100"/>
          </a:p>
          <a:p>
            <a:pPr indent="0" lvl="0" marL="0" rtl="0" algn="l">
              <a:lnSpc>
                <a:spcPct val="115000"/>
              </a:lnSpc>
              <a:spcBef>
                <a:spcPts val="1200"/>
              </a:spcBef>
              <a:spcAft>
                <a:spcPts val="0"/>
              </a:spcAft>
              <a:buNone/>
            </a:pPr>
            <a:r>
              <a:rPr lang="en" sz="1100" u="sng">
                <a:solidFill>
                  <a:schemeClr val="hlink"/>
                </a:solidFill>
                <a:hlinkClick r:id="rId4"/>
              </a:rPr>
              <a:t>Simple VMS</a:t>
            </a:r>
            <a:endParaRPr sz="1100" u="sng">
              <a:solidFill>
                <a:schemeClr val="hlink"/>
              </a:solidFill>
            </a:endParaRPr>
          </a:p>
          <a:p>
            <a:pPr indent="0" lvl="0" marL="0" rtl="0" algn="l">
              <a:lnSpc>
                <a:spcPct val="115000"/>
              </a:lnSpc>
              <a:spcBef>
                <a:spcPts val="1200"/>
              </a:spcBef>
              <a:spcAft>
                <a:spcPts val="0"/>
              </a:spcAft>
              <a:buNone/>
            </a:pPr>
            <a:r>
              <a:rPr lang="en" sz="1100"/>
              <a:t>In summary, Workday VNDLY operates under comprehensive subscription agreements with specified terms, while SimpleVMS offers a more flexible, commitment-free model, enabling clients to assess the platform's suitability without long-term obligations.</a:t>
            </a:r>
            <a:endParaRPr sz="1100"/>
          </a:p>
          <a:p>
            <a:pPr indent="0" lvl="0" marL="0" rtl="0" algn="l">
              <a:spcBef>
                <a:spcPts val="1200"/>
              </a:spcBef>
              <a:spcAft>
                <a:spcPts val="0"/>
              </a:spcAft>
              <a:buNone/>
            </a:pPr>
            <a:r>
              <a:t/>
            </a:r>
            <a:endParaRPr b="1" sz="13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02"/>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rgbClr val="FFFFFF"/>
                </a:solidFill>
                <a:latin typeface="Arial"/>
                <a:ea typeface="Arial"/>
                <a:cs typeface="Arial"/>
                <a:sym typeface="Arial"/>
              </a:rPr>
              <a:t>What are their standard Contract terms?</a:t>
            </a:r>
            <a:endParaRPr sz="2500">
              <a:solidFill>
                <a:srgbClr val="FFFFFF"/>
              </a:solidFill>
              <a:latin typeface="Arial"/>
              <a:ea typeface="Arial"/>
              <a:cs typeface="Arial"/>
              <a:sym typeface="Arial"/>
            </a:endParaRPr>
          </a:p>
        </p:txBody>
      </p:sp>
      <p:sp>
        <p:nvSpPr>
          <p:cNvPr id="800" name="Google Shape;800;p102"/>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03"/>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806" name="Google Shape;806;p103"/>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807" name="Google Shape;807;p103"/>
          <p:cNvSpPr txBox="1"/>
          <p:nvPr/>
        </p:nvSpPr>
        <p:spPr>
          <a:xfrm>
            <a:off x="333550" y="0"/>
            <a:ext cx="77040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500">
                <a:solidFill>
                  <a:srgbClr val="DC00AA"/>
                </a:solidFill>
              </a:rPr>
              <a:t>What are their standard Contract terms?</a:t>
            </a:r>
            <a:endParaRPr b="1" sz="2500">
              <a:solidFill>
                <a:srgbClr val="DC00AA"/>
              </a:solidFill>
            </a:endParaRPr>
          </a:p>
        </p:txBody>
      </p:sp>
      <p:sp>
        <p:nvSpPr>
          <p:cNvPr id="808" name="Google Shape;808;p103"/>
          <p:cNvSpPr txBox="1"/>
          <p:nvPr/>
        </p:nvSpPr>
        <p:spPr>
          <a:xfrm>
            <a:off x="444300" y="509625"/>
            <a:ext cx="8255400" cy="157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 Simply VMS</a:t>
            </a:r>
            <a:endParaRPr b="1"/>
          </a:p>
          <a:p>
            <a:pPr indent="-311150" lvl="0" marL="457200" rtl="0" algn="l">
              <a:lnSpc>
                <a:spcPct val="115000"/>
              </a:lnSpc>
              <a:spcBef>
                <a:spcPts val="1200"/>
              </a:spcBef>
              <a:spcAft>
                <a:spcPts val="0"/>
              </a:spcAft>
              <a:buSzPts val="1300"/>
              <a:buChar char="●"/>
            </a:pPr>
            <a:r>
              <a:rPr b="1" lang="en" sz="1300"/>
              <a:t>Service Agreement:</a:t>
            </a:r>
            <a:r>
              <a:rPr lang="en" sz="1300"/>
              <a:t> Simply VMS provides a web-based Vendor Management System (VMS) that enables clients to manage their contingent workforce. The platform is user-friendly and designed to consolidate vendor pools, ensure HR policy compliance, reduce costs, and accelerate time-to-hire.</a:t>
            </a:r>
            <a:br>
              <a:rPr lang="en" sz="1300"/>
            </a:br>
            <a:r>
              <a:rPr lang="en" sz="1300">
                <a:uFill>
                  <a:noFill/>
                </a:uFill>
                <a:hlinkClick r:id="rId3"/>
              </a:rPr>
              <a:t> </a:t>
            </a:r>
            <a:r>
              <a:rPr lang="en" sz="1300" u="sng">
                <a:solidFill>
                  <a:schemeClr val="hlink"/>
                </a:solidFill>
                <a:hlinkClick r:id="rId4"/>
              </a:rPr>
              <a:t>Simple VMS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Pricing Model:</a:t>
            </a:r>
            <a:r>
              <a:rPr lang="en" sz="1300"/>
              <a:t> Simply VMS operates on a vendor-funded model, meaning there is no cost to clients. Vendors pay a small percentage to utilize the system.</a:t>
            </a:r>
            <a:br>
              <a:rPr lang="en" sz="1300"/>
            </a:br>
            <a:r>
              <a:rPr lang="en" sz="1300">
                <a:uFill>
                  <a:noFill/>
                </a:uFill>
                <a:hlinkClick r:id="rId5"/>
              </a:rPr>
              <a:t> </a:t>
            </a:r>
            <a:r>
              <a:rPr lang="en" sz="1300" u="sng">
                <a:solidFill>
                  <a:schemeClr val="hlink"/>
                </a:solidFill>
                <a:hlinkClick r:id="rId6"/>
              </a:rPr>
              <a:t>Simple VMS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Implementation and Support:</a:t>
            </a:r>
            <a:r>
              <a:rPr lang="en" sz="1300"/>
              <a:t> There are no charges for implementations, customizations, integrations, support, or time clocks.</a:t>
            </a:r>
            <a:br>
              <a:rPr lang="en" sz="1300"/>
            </a:br>
            <a:r>
              <a:rPr lang="en" sz="1300">
                <a:uFill>
                  <a:noFill/>
                </a:uFill>
                <a:hlinkClick r:id="rId7"/>
              </a:rPr>
              <a:t> </a:t>
            </a:r>
            <a:r>
              <a:rPr lang="en" sz="1300" u="sng">
                <a:solidFill>
                  <a:schemeClr val="hlink"/>
                </a:solidFill>
                <a:hlinkClick r:id="rId8"/>
              </a:rPr>
              <a:t>Simple VMS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Liability and Indemnification:</a:t>
            </a:r>
            <a:r>
              <a:rPr lang="en" sz="1300"/>
              <a:t> Simply </a:t>
            </a:r>
            <a:r>
              <a:rPr lang="en" sz="1300"/>
              <a:t>VMS</a:t>
            </a:r>
            <a:r>
              <a:rPr lang="en" sz="1300"/>
              <a:t> Terms of Service include provisions that limit their liability concerning the use of their services. They disclaim warranties and limit liability for special, incidental, or consequential damages.</a:t>
            </a:r>
            <a:br>
              <a:rPr lang="en" sz="1300"/>
            </a:br>
            <a:r>
              <a:rPr lang="en" sz="1300">
                <a:uFill>
                  <a:noFill/>
                </a:uFill>
                <a:hlinkClick r:id="rId9"/>
              </a:rPr>
              <a:t> </a:t>
            </a:r>
            <a:r>
              <a:rPr lang="en" sz="1300" u="sng">
                <a:solidFill>
                  <a:schemeClr val="hlink"/>
                </a:solidFill>
                <a:hlinkClick r:id="rId10"/>
              </a:rPr>
              <a:t>Simple VMS</a:t>
            </a:r>
            <a:endParaRPr sz="1300" u="sng">
              <a:solidFill>
                <a:schemeClr val="hlink"/>
              </a:solidFill>
            </a:endParaRPr>
          </a:p>
          <a:p>
            <a:pPr indent="0" lvl="0" marL="457200" rtl="0" algn="l">
              <a:lnSpc>
                <a:spcPct val="150000"/>
              </a:lnSpc>
              <a:spcBef>
                <a:spcPts val="1200"/>
              </a:spcBef>
              <a:spcAft>
                <a:spcPts val="1200"/>
              </a:spcAft>
              <a:buNone/>
            </a:pPr>
            <a:r>
              <a:t/>
            </a:r>
            <a:endParaRPr b="1" sz="13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04"/>
          <p:cNvSpPr txBox="1"/>
          <p:nvPr/>
        </p:nvSpPr>
        <p:spPr>
          <a:xfrm>
            <a:off x="333550" y="140225"/>
            <a:ext cx="77040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4400" u="none" cap="none" strike="noStrike">
              <a:solidFill>
                <a:srgbClr val="DC00AA"/>
              </a:solidFill>
              <a:latin typeface="Plus Jakarta Sans"/>
              <a:ea typeface="Plus Jakarta Sans"/>
              <a:cs typeface="Plus Jakarta Sans"/>
              <a:sym typeface="Plus Jakarta Sans"/>
            </a:endParaRPr>
          </a:p>
        </p:txBody>
      </p:sp>
      <p:sp>
        <p:nvSpPr>
          <p:cNvPr id="814" name="Google Shape;814;p104"/>
          <p:cNvSpPr txBox="1"/>
          <p:nvPr/>
        </p:nvSpPr>
        <p:spPr>
          <a:xfrm>
            <a:off x="333550" y="712925"/>
            <a:ext cx="880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222222"/>
              </a:solidFill>
              <a:latin typeface="Plus Jakarta Sans"/>
              <a:ea typeface="Plus Jakarta Sans"/>
              <a:cs typeface="Plus Jakarta Sans"/>
              <a:sym typeface="Plus Jakarta Sans"/>
            </a:endParaRPr>
          </a:p>
        </p:txBody>
      </p:sp>
      <p:sp>
        <p:nvSpPr>
          <p:cNvPr id="815" name="Google Shape;815;p104"/>
          <p:cNvSpPr txBox="1"/>
          <p:nvPr/>
        </p:nvSpPr>
        <p:spPr>
          <a:xfrm>
            <a:off x="333550" y="0"/>
            <a:ext cx="7704000" cy="57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500">
                <a:solidFill>
                  <a:srgbClr val="DC00AA"/>
                </a:solidFill>
              </a:rPr>
              <a:t>What are their standard Contract terms?</a:t>
            </a:r>
            <a:endParaRPr b="1" sz="2500">
              <a:solidFill>
                <a:srgbClr val="DC00AA"/>
              </a:solidFill>
            </a:endParaRPr>
          </a:p>
        </p:txBody>
      </p:sp>
      <p:sp>
        <p:nvSpPr>
          <p:cNvPr id="816" name="Google Shape;816;p104"/>
          <p:cNvSpPr txBox="1"/>
          <p:nvPr/>
        </p:nvSpPr>
        <p:spPr>
          <a:xfrm>
            <a:off x="444300" y="509625"/>
            <a:ext cx="8255400" cy="157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300"/>
              <a:t>VNDLY</a:t>
            </a:r>
            <a:endParaRPr b="1" sz="1300"/>
          </a:p>
          <a:p>
            <a:pPr indent="-311150" lvl="0" marL="457200" rtl="0" algn="l">
              <a:lnSpc>
                <a:spcPct val="115000"/>
              </a:lnSpc>
              <a:spcBef>
                <a:spcPts val="1200"/>
              </a:spcBef>
              <a:spcAft>
                <a:spcPts val="0"/>
              </a:spcAft>
              <a:buSzPts val="1300"/>
              <a:buChar char="●"/>
            </a:pPr>
            <a:r>
              <a:rPr b="1" lang="en" sz="1300"/>
              <a:t>Service Agreement:</a:t>
            </a:r>
            <a:r>
              <a:rPr lang="en" sz="1300"/>
              <a:t> VNDLY, a Workday company, offers a cloud-native platform designed to centralize, standardize, and optimize contingent workforce programs. The platform supports the entire non-employee engagement lifecycle, including talent acquisition, training, payment, and offboarding.</a:t>
            </a:r>
            <a:br>
              <a:rPr lang="en" sz="1300"/>
            </a:br>
            <a:r>
              <a:rPr lang="en" sz="1300">
                <a:uFill>
                  <a:noFill/>
                </a:uFill>
                <a:hlinkClick r:id="rId3"/>
              </a:rPr>
              <a:t> </a:t>
            </a:r>
            <a:r>
              <a:rPr lang="en" sz="1300" u="sng">
                <a:solidFill>
                  <a:schemeClr val="hlink"/>
                </a:solidFill>
                <a:hlinkClick r:id="rId4"/>
              </a:rPr>
              <a:t>Workday</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Pricing Model:</a:t>
            </a:r>
            <a:r>
              <a:rPr lang="en" sz="1300"/>
              <a:t> VNDLY's pricing is not publicly disclosed and is typically customized based on the client's specific needs and the scope of services required.</a:t>
            </a:r>
            <a:br>
              <a:rPr lang="en" sz="1300"/>
            </a:br>
            <a:r>
              <a:rPr lang="en" sz="1300">
                <a:uFill>
                  <a:noFill/>
                </a:uFill>
                <a:hlinkClick r:id="rId5"/>
              </a:rPr>
              <a:t> </a:t>
            </a:r>
            <a:r>
              <a:rPr lang="en" sz="1300" u="sng">
                <a:solidFill>
                  <a:schemeClr val="hlink"/>
                </a:solidFill>
                <a:hlinkClick r:id="rId6"/>
              </a:rPr>
              <a:t>Spend Matters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Implementation and Support:</a:t>
            </a:r>
            <a:r>
              <a:rPr lang="en" sz="1300"/>
              <a:t> VNDLY emphasizes a rapid deployment methodology that can enable a Vendor Management System (VMS) program in less than half the time of a traditional implementation. This approach focuses on quickly standing up the VMS by adhering to key principles and leveraging the experience of VNDLY's subject matter experts.</a:t>
            </a:r>
            <a:br>
              <a:rPr lang="en" sz="1300"/>
            </a:br>
            <a:r>
              <a:rPr lang="en" sz="1300">
                <a:uFill>
                  <a:noFill/>
                </a:uFill>
                <a:hlinkClick r:id="rId7"/>
              </a:rPr>
              <a:t> </a:t>
            </a:r>
            <a:r>
              <a:rPr lang="en" sz="1300" u="sng">
                <a:solidFill>
                  <a:schemeClr val="hlink"/>
                </a:solidFill>
                <a:hlinkClick r:id="rId8"/>
              </a:rPr>
              <a:t>Spend Matters</a:t>
            </a:r>
            <a:endParaRPr sz="1300" u="sng">
              <a:solidFill>
                <a:schemeClr val="hlink"/>
              </a:solidFill>
            </a:endParaRPr>
          </a:p>
          <a:p>
            <a:pPr indent="-311150" lvl="0" marL="457200" rtl="0" algn="l">
              <a:lnSpc>
                <a:spcPct val="115000"/>
              </a:lnSpc>
              <a:spcBef>
                <a:spcPts val="0"/>
              </a:spcBef>
              <a:spcAft>
                <a:spcPts val="0"/>
              </a:spcAft>
              <a:buSzPts val="1300"/>
              <a:buChar char="●"/>
            </a:pPr>
            <a:r>
              <a:rPr b="1" lang="en" sz="1300"/>
              <a:t>Liability and Indemnification:</a:t>
            </a:r>
            <a:r>
              <a:rPr lang="en" sz="1300"/>
              <a:t> Specific details regarding liability and indemnification are not publicly disclosed. These terms would typically be outlined in the Master Service Agreement (MSA) during contract negotiations.</a:t>
            </a:r>
            <a:endParaRPr sz="1300"/>
          </a:p>
          <a:p>
            <a:pPr indent="0" lvl="0" marL="0" rtl="0" algn="l">
              <a:lnSpc>
                <a:spcPct val="150000"/>
              </a:lnSpc>
              <a:spcBef>
                <a:spcPts val="1200"/>
              </a:spcBef>
              <a:spcAft>
                <a:spcPts val="1200"/>
              </a:spcAft>
              <a:buNone/>
            </a:pPr>
            <a:r>
              <a:t/>
            </a:r>
            <a:endParaRPr b="1" sz="13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05"/>
          <p:cNvSpPr txBox="1"/>
          <p:nvPr>
            <p:ph type="title"/>
          </p:nvPr>
        </p:nvSpPr>
        <p:spPr>
          <a:xfrm>
            <a:off x="503881" y="1917506"/>
            <a:ext cx="8136300" cy="1767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500">
                <a:solidFill>
                  <a:srgbClr val="FFFFFF"/>
                </a:solidFill>
                <a:latin typeface="Arial"/>
                <a:ea typeface="Arial"/>
                <a:cs typeface="Arial"/>
                <a:sym typeface="Arial"/>
              </a:rPr>
              <a:t>Questions? </a:t>
            </a:r>
            <a:endParaRPr sz="2500">
              <a:solidFill>
                <a:srgbClr val="FFFFFF"/>
              </a:solidFill>
              <a:latin typeface="Arial"/>
              <a:ea typeface="Arial"/>
              <a:cs typeface="Arial"/>
              <a:sym typeface="Arial"/>
            </a:endParaRPr>
          </a:p>
        </p:txBody>
      </p:sp>
      <p:sp>
        <p:nvSpPr>
          <p:cNvPr id="822" name="Google Shape;822;p105"/>
          <p:cNvSpPr txBox="1"/>
          <p:nvPr>
            <p:ph idx="12" type="sldNum"/>
          </p:nvPr>
        </p:nvSpPr>
        <p:spPr>
          <a:xfrm>
            <a:off x="11406191" y="6333134"/>
            <a:ext cx="731400" cy="5247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5"/>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26" name="Google Shape;326;p45"/>
          <p:cNvPicPr preferRelativeResize="0"/>
          <p:nvPr/>
        </p:nvPicPr>
        <p:blipFill rotWithShape="1">
          <a:blip r:embed="rId3">
            <a:alphaModFix/>
          </a:blip>
          <a:srcRect b="50429" l="0" r="0" t="39277"/>
          <a:stretch/>
        </p:blipFill>
        <p:spPr>
          <a:xfrm>
            <a:off x="0" y="4516262"/>
            <a:ext cx="9144003" cy="627252"/>
          </a:xfrm>
          <a:prstGeom prst="rect">
            <a:avLst/>
          </a:prstGeom>
          <a:noFill/>
          <a:ln>
            <a:noFill/>
          </a:ln>
        </p:spPr>
      </p:pic>
      <p:pic>
        <p:nvPicPr>
          <p:cNvPr id="327" name="Google Shape;327;p45"/>
          <p:cNvPicPr preferRelativeResize="0"/>
          <p:nvPr/>
        </p:nvPicPr>
        <p:blipFill rotWithShape="1">
          <a:blip r:embed="rId4">
            <a:alphaModFix/>
          </a:blip>
          <a:srcRect b="0" l="0" r="0" t="0"/>
          <a:stretch/>
        </p:blipFill>
        <p:spPr>
          <a:xfrm>
            <a:off x="206975" y="4676988"/>
            <a:ext cx="1307375" cy="305775"/>
          </a:xfrm>
          <a:prstGeom prst="rect">
            <a:avLst/>
          </a:prstGeom>
          <a:noFill/>
          <a:ln>
            <a:noFill/>
          </a:ln>
        </p:spPr>
      </p:pic>
      <p:sp>
        <p:nvSpPr>
          <p:cNvPr id="328" name="Google Shape;328;p45"/>
          <p:cNvSpPr txBox="1"/>
          <p:nvPr>
            <p:ph idx="9" type="title"/>
          </p:nvPr>
        </p:nvSpPr>
        <p:spPr>
          <a:xfrm>
            <a:off x="151375" y="2038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sz="2200">
                <a:latin typeface="Plus Jakarta Sans"/>
                <a:ea typeface="Plus Jakarta Sans"/>
                <a:cs typeface="Plus Jakarta Sans"/>
                <a:sym typeface="Plus Jakarta Sans"/>
              </a:rPr>
              <a:t>Simply VMS Value Proposition </a:t>
            </a:r>
            <a:endParaRPr b="1" sz="2200">
              <a:latin typeface="Plus Jakarta Sans"/>
              <a:ea typeface="Plus Jakarta Sans"/>
              <a:cs typeface="Plus Jakarta Sans"/>
              <a:sym typeface="Plus Jakarta Sans"/>
            </a:endParaRPr>
          </a:p>
        </p:txBody>
      </p:sp>
      <p:sp>
        <p:nvSpPr>
          <p:cNvPr id="329" name="Google Shape;329;p45"/>
          <p:cNvSpPr txBox="1"/>
          <p:nvPr/>
        </p:nvSpPr>
        <p:spPr>
          <a:xfrm>
            <a:off x="300625" y="829250"/>
            <a:ext cx="8412600" cy="155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t>4. Customizable Reporting:</a:t>
            </a:r>
            <a:r>
              <a:rPr lang="en"/>
              <a:t> The platform offers over 100 standard reports and allows users to tailor reports to meet specific organizational needs. This customization enables focused analysis on pertinent metrics, supporting informed decision-making.</a:t>
            </a:r>
            <a:br>
              <a:rPr lang="en"/>
            </a:br>
            <a:r>
              <a:rPr lang="en">
                <a:uFill>
                  <a:noFill/>
                </a:uFill>
                <a:hlinkClick r:id="rId5"/>
              </a:rPr>
              <a:t> </a:t>
            </a:r>
            <a:r>
              <a:rPr lang="en" u="sng">
                <a:solidFill>
                  <a:schemeClr val="hlink"/>
                </a:solidFill>
                <a:hlinkClick r:id="rId6"/>
              </a:rPr>
              <a:t>Simple VMS</a:t>
            </a:r>
            <a:endParaRPr u="sng">
              <a:solidFill>
                <a:schemeClr val="hlink"/>
              </a:solidFill>
            </a:endParaRPr>
          </a:p>
          <a:p>
            <a:pPr indent="0" lvl="0" marL="0" rtl="0" algn="l">
              <a:lnSpc>
                <a:spcPct val="115000"/>
              </a:lnSpc>
              <a:spcBef>
                <a:spcPts val="1200"/>
              </a:spcBef>
              <a:spcAft>
                <a:spcPts val="0"/>
              </a:spcAft>
              <a:buNone/>
            </a:pPr>
            <a:r>
              <a:rPr b="1" lang="en"/>
              <a:t>5. Streamlined Billing Process:</a:t>
            </a:r>
            <a:r>
              <a:rPr lang="en"/>
              <a:t> Simply VMS consolidates approved timesheets and expenses into a single invoice, simplifying the billing process for clients and enhancing financial oversight.</a:t>
            </a:r>
            <a:endParaRPr/>
          </a:p>
          <a:p>
            <a:pPr indent="0" lvl="0" marL="0" rtl="0" algn="l">
              <a:lnSpc>
                <a:spcPct val="115000"/>
              </a:lnSpc>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6"/>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36" name="Google Shape;336;p46"/>
          <p:cNvPicPr preferRelativeResize="0"/>
          <p:nvPr/>
        </p:nvPicPr>
        <p:blipFill rotWithShape="1">
          <a:blip r:embed="rId3">
            <a:alphaModFix/>
          </a:blip>
          <a:srcRect b="50429" l="0" r="0" t="39277"/>
          <a:stretch/>
        </p:blipFill>
        <p:spPr>
          <a:xfrm>
            <a:off x="0" y="4516262"/>
            <a:ext cx="9144003" cy="627252"/>
          </a:xfrm>
          <a:prstGeom prst="rect">
            <a:avLst/>
          </a:prstGeom>
          <a:noFill/>
          <a:ln>
            <a:noFill/>
          </a:ln>
        </p:spPr>
      </p:pic>
      <p:pic>
        <p:nvPicPr>
          <p:cNvPr id="337" name="Google Shape;337;p46"/>
          <p:cNvPicPr preferRelativeResize="0"/>
          <p:nvPr/>
        </p:nvPicPr>
        <p:blipFill rotWithShape="1">
          <a:blip r:embed="rId4">
            <a:alphaModFix/>
          </a:blip>
          <a:srcRect b="0" l="0" r="0" t="0"/>
          <a:stretch/>
        </p:blipFill>
        <p:spPr>
          <a:xfrm>
            <a:off x="206975" y="4676988"/>
            <a:ext cx="1307375" cy="305775"/>
          </a:xfrm>
          <a:prstGeom prst="rect">
            <a:avLst/>
          </a:prstGeom>
          <a:noFill/>
          <a:ln>
            <a:noFill/>
          </a:ln>
        </p:spPr>
      </p:pic>
      <p:sp>
        <p:nvSpPr>
          <p:cNvPr id="338" name="Google Shape;338;p46"/>
          <p:cNvSpPr txBox="1"/>
          <p:nvPr>
            <p:ph idx="9" type="title"/>
          </p:nvPr>
        </p:nvSpPr>
        <p:spPr>
          <a:xfrm>
            <a:off x="151375" y="2038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sz="2200">
                <a:latin typeface="Plus Jakarta Sans"/>
                <a:ea typeface="Plus Jakarta Sans"/>
                <a:cs typeface="Plus Jakarta Sans"/>
                <a:sym typeface="Plus Jakarta Sans"/>
              </a:rPr>
              <a:t>Vndly Value Proposition </a:t>
            </a:r>
            <a:endParaRPr b="1" sz="2200">
              <a:latin typeface="Plus Jakarta Sans"/>
              <a:ea typeface="Plus Jakarta Sans"/>
              <a:cs typeface="Plus Jakarta Sans"/>
              <a:sym typeface="Plus Jakarta Sans"/>
            </a:endParaRPr>
          </a:p>
        </p:txBody>
      </p:sp>
      <p:sp>
        <p:nvSpPr>
          <p:cNvPr id="339" name="Google Shape;339;p46"/>
          <p:cNvSpPr txBox="1"/>
          <p:nvPr/>
        </p:nvSpPr>
        <p:spPr>
          <a:xfrm>
            <a:off x="300625" y="829250"/>
            <a:ext cx="8412600" cy="1554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 sz="1200"/>
              <a:t>VNDLY, now a part of Workday, offers a comprehensive vendor management system (VMS) designed to streamline and optimize the management of an organization's extended workforce, including contingent labor and outsourced services. Its key value propositions include:</a:t>
            </a:r>
            <a:endParaRPr sz="1200"/>
          </a:p>
          <a:p>
            <a:pPr indent="-304800" lvl="0" marL="457200" rtl="0" algn="l">
              <a:lnSpc>
                <a:spcPct val="150000"/>
              </a:lnSpc>
              <a:spcBef>
                <a:spcPts val="1200"/>
              </a:spcBef>
              <a:spcAft>
                <a:spcPts val="0"/>
              </a:spcAft>
              <a:buSzPts val="1200"/>
              <a:buAutoNum type="arabicPeriod"/>
            </a:pPr>
            <a:r>
              <a:rPr b="1" lang="en" sz="1200"/>
              <a:t>Unified Workforce Management:</a:t>
            </a:r>
            <a:r>
              <a:rPr lang="en" sz="1200"/>
              <a:t> VNDLY integrates seamlessly with Workday Human Capital Management (HCM), providing organizations with a holistic view of both full-time and contingent workers. This unified approach enables better planning, execution, and analysis of the total workforce, enhancing strategic decision-making.</a:t>
            </a:r>
            <a:br>
              <a:rPr lang="en" sz="1200"/>
            </a:br>
            <a:r>
              <a:rPr lang="en" sz="1200">
                <a:uFill>
                  <a:noFill/>
                </a:uFill>
                <a:hlinkClick r:id="rId5"/>
              </a:rPr>
              <a:t> </a:t>
            </a:r>
            <a:r>
              <a:rPr lang="en" sz="1200" u="sng">
                <a:solidFill>
                  <a:schemeClr val="hlink"/>
                </a:solidFill>
                <a:hlinkClick r:id="rId6"/>
              </a:rPr>
              <a:t>Workday Blog</a:t>
            </a:r>
            <a:endParaRPr sz="1200" u="sng">
              <a:solidFill>
                <a:schemeClr val="hlink"/>
              </a:solidFill>
            </a:endParaRPr>
          </a:p>
          <a:p>
            <a:pPr indent="-304800" lvl="0" marL="457200" rtl="0" algn="l">
              <a:lnSpc>
                <a:spcPct val="150000"/>
              </a:lnSpc>
              <a:spcBef>
                <a:spcPts val="0"/>
              </a:spcBef>
              <a:spcAft>
                <a:spcPts val="0"/>
              </a:spcAft>
              <a:buSzPts val="1200"/>
              <a:buAutoNum type="arabicPeriod"/>
            </a:pPr>
            <a:r>
              <a:rPr b="1" lang="en" sz="1200"/>
              <a:t>Enhanced Visibility and Compliance:</a:t>
            </a:r>
            <a:r>
              <a:rPr lang="en" sz="1200"/>
              <a:t> By consolidating data related to all worker types, VNDLY offers comprehensive insights into workforce composition, costs, and compliance. This visibility helps organizations manage risks associated with labor regulations and co-employment laws, ensuring adherence to local and global standards.</a:t>
            </a:r>
            <a:br>
              <a:rPr lang="en" sz="1200"/>
            </a:br>
            <a:r>
              <a:rPr lang="en" sz="1200">
                <a:uFill>
                  <a:noFill/>
                </a:uFill>
                <a:hlinkClick r:id="rId7"/>
              </a:rPr>
              <a:t> </a:t>
            </a:r>
            <a:r>
              <a:rPr lang="en" sz="1200" u="sng">
                <a:solidFill>
                  <a:schemeClr val="hlink"/>
                </a:solidFill>
                <a:hlinkClick r:id="rId8"/>
              </a:rPr>
              <a:t>Workday Blog</a:t>
            </a:r>
            <a:endParaRPr b="1"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7"/>
          <p:cNvSpPr txBox="1"/>
          <p:nvPr>
            <p:ph idx="12" type="sldNum"/>
          </p:nvPr>
        </p:nvSpPr>
        <p:spPr>
          <a:xfrm>
            <a:off x="8384047" y="4626567"/>
            <a:ext cx="5580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latin typeface="Arial"/>
                <a:ea typeface="Arial"/>
                <a:cs typeface="Arial"/>
                <a:sym typeface="Arial"/>
              </a:rPr>
              <a:t>‹#›</a:t>
            </a:fld>
            <a:endParaRPr>
              <a:latin typeface="Arial"/>
              <a:ea typeface="Arial"/>
              <a:cs typeface="Arial"/>
              <a:sym typeface="Arial"/>
            </a:endParaRPr>
          </a:p>
        </p:txBody>
      </p:sp>
      <p:pic>
        <p:nvPicPr>
          <p:cNvPr id="346" name="Google Shape;346;p47"/>
          <p:cNvPicPr preferRelativeResize="0"/>
          <p:nvPr/>
        </p:nvPicPr>
        <p:blipFill rotWithShape="1">
          <a:blip r:embed="rId3">
            <a:alphaModFix/>
          </a:blip>
          <a:srcRect b="50429" l="0" r="0" t="39277"/>
          <a:stretch/>
        </p:blipFill>
        <p:spPr>
          <a:xfrm>
            <a:off x="0" y="4516262"/>
            <a:ext cx="9144003" cy="627252"/>
          </a:xfrm>
          <a:prstGeom prst="rect">
            <a:avLst/>
          </a:prstGeom>
          <a:noFill/>
          <a:ln>
            <a:noFill/>
          </a:ln>
        </p:spPr>
      </p:pic>
      <p:pic>
        <p:nvPicPr>
          <p:cNvPr id="347" name="Google Shape;347;p47"/>
          <p:cNvPicPr preferRelativeResize="0"/>
          <p:nvPr/>
        </p:nvPicPr>
        <p:blipFill rotWithShape="1">
          <a:blip r:embed="rId4">
            <a:alphaModFix/>
          </a:blip>
          <a:srcRect b="0" l="0" r="0" t="0"/>
          <a:stretch/>
        </p:blipFill>
        <p:spPr>
          <a:xfrm>
            <a:off x="206975" y="4676988"/>
            <a:ext cx="1307375" cy="305775"/>
          </a:xfrm>
          <a:prstGeom prst="rect">
            <a:avLst/>
          </a:prstGeom>
          <a:noFill/>
          <a:ln>
            <a:noFill/>
          </a:ln>
        </p:spPr>
      </p:pic>
      <p:sp>
        <p:nvSpPr>
          <p:cNvPr id="348" name="Google Shape;348;p47"/>
          <p:cNvSpPr txBox="1"/>
          <p:nvPr>
            <p:ph idx="9" type="title"/>
          </p:nvPr>
        </p:nvSpPr>
        <p:spPr>
          <a:xfrm>
            <a:off x="151375" y="203800"/>
            <a:ext cx="7704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500"/>
              <a:buNone/>
            </a:pPr>
            <a:r>
              <a:rPr lang="en" sz="2200">
                <a:latin typeface="Plus Jakarta Sans"/>
                <a:ea typeface="Plus Jakarta Sans"/>
                <a:cs typeface="Plus Jakarta Sans"/>
                <a:sym typeface="Plus Jakarta Sans"/>
              </a:rPr>
              <a:t>Vndly Value Proposition </a:t>
            </a:r>
            <a:endParaRPr b="1" sz="2200">
              <a:latin typeface="Plus Jakarta Sans"/>
              <a:ea typeface="Plus Jakarta Sans"/>
              <a:cs typeface="Plus Jakarta Sans"/>
              <a:sym typeface="Plus Jakarta Sans"/>
            </a:endParaRPr>
          </a:p>
        </p:txBody>
      </p:sp>
      <p:sp>
        <p:nvSpPr>
          <p:cNvPr id="349" name="Google Shape;349;p47"/>
          <p:cNvSpPr txBox="1"/>
          <p:nvPr/>
        </p:nvSpPr>
        <p:spPr>
          <a:xfrm>
            <a:off x="300625" y="829250"/>
            <a:ext cx="8412600" cy="1554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b="1" lang="en" sz="1200"/>
              <a:t>3. Operational Efficiency:</a:t>
            </a:r>
            <a:r>
              <a:rPr lang="en" sz="1200"/>
              <a:t> VNDLY automates and streamlines processes such as vendor collaboration, sourcing optimization, invoicing, and onboarding/offboarding of contingent workers. This automation reduces administrative burdens, accelerates time-to-hire, and improves overall operational efficiency.</a:t>
            </a:r>
            <a:br>
              <a:rPr lang="en" sz="1200"/>
            </a:br>
            <a:r>
              <a:rPr lang="en" sz="1200">
                <a:uFill>
                  <a:noFill/>
                </a:uFill>
                <a:hlinkClick r:id="rId5"/>
              </a:rPr>
              <a:t> </a:t>
            </a:r>
            <a:r>
              <a:rPr lang="en" sz="1200" u="sng">
                <a:solidFill>
                  <a:schemeClr val="hlink"/>
                </a:solidFill>
                <a:hlinkClick r:id="rId6"/>
              </a:rPr>
              <a:t>Workday</a:t>
            </a:r>
            <a:endParaRPr sz="1200" u="sng">
              <a:solidFill>
                <a:schemeClr val="hlink"/>
              </a:solidFill>
            </a:endParaRPr>
          </a:p>
          <a:p>
            <a:pPr indent="0" lvl="0" marL="0" rtl="0" algn="l">
              <a:lnSpc>
                <a:spcPct val="150000"/>
              </a:lnSpc>
              <a:spcBef>
                <a:spcPts val="1200"/>
              </a:spcBef>
              <a:spcAft>
                <a:spcPts val="0"/>
              </a:spcAft>
              <a:buNone/>
            </a:pPr>
            <a:r>
              <a:rPr b="1" lang="en" sz="1200"/>
              <a:t>4. Scalability and Flexibility:</a:t>
            </a:r>
            <a:r>
              <a:rPr lang="en" sz="1200"/>
              <a:t> As a cloud-native platform, VNDLY is designed to scale with organizational growth and adapt to changing workforce dynamics. Its configurable interface allows for quick adjustments to program management, accommodating evolving business needs.</a:t>
            </a:r>
            <a:br>
              <a:rPr lang="en" sz="1200"/>
            </a:br>
            <a:r>
              <a:rPr lang="en" sz="1200">
                <a:uFill>
                  <a:noFill/>
                </a:uFill>
                <a:hlinkClick r:id="rId7"/>
              </a:rPr>
              <a:t> </a:t>
            </a:r>
            <a:r>
              <a:rPr lang="en" sz="1200" u="sng">
                <a:solidFill>
                  <a:schemeClr val="hlink"/>
                </a:solidFill>
                <a:hlinkClick r:id="rId8"/>
              </a:rPr>
              <a:t>Workday Investor</a:t>
            </a:r>
            <a:endParaRPr sz="1200" u="sng">
              <a:solidFill>
                <a:schemeClr val="hlink"/>
              </a:solidFill>
            </a:endParaRPr>
          </a:p>
          <a:p>
            <a:pPr indent="0" lvl="0" marL="0" rtl="0" algn="l">
              <a:lnSpc>
                <a:spcPct val="150000"/>
              </a:lnSpc>
              <a:spcBef>
                <a:spcPts val="1200"/>
              </a:spcBef>
              <a:spcAft>
                <a:spcPts val="0"/>
              </a:spcAft>
              <a:buNone/>
            </a:pPr>
            <a:r>
              <a:rPr b="1" lang="en" sz="1200"/>
              <a:t>5. Data-Driven Insights:</a:t>
            </a:r>
            <a:r>
              <a:rPr lang="en" sz="1200"/>
              <a:t> VNDLY's robust reporting and analytics capabilities provide organizations with actionable insights into workforce trends, performance metrics, and financial data. These insights support informed decision-making and strategic workforce planning.</a:t>
            </a:r>
            <a:br>
              <a:rPr lang="en" sz="1200"/>
            </a:br>
            <a:r>
              <a:rPr lang="en" sz="1200">
                <a:uFill>
                  <a:noFill/>
                </a:uFill>
                <a:hlinkClick r:id="rId9"/>
              </a:rPr>
              <a:t> </a:t>
            </a:r>
            <a:r>
              <a:rPr lang="en" sz="1200" u="sng">
                <a:solidFill>
                  <a:schemeClr val="hlink"/>
                </a:solidFill>
                <a:hlinkClick r:id="rId10"/>
              </a:rPr>
              <a:t>Workday</a:t>
            </a:r>
            <a:endParaRPr sz="1200" u="sng">
              <a:solidFill>
                <a:schemeClr val="hlink"/>
              </a:solidFill>
            </a:endParaRPr>
          </a:p>
          <a:p>
            <a:pPr indent="0" lvl="0" marL="0" rtl="0" algn="l">
              <a:lnSpc>
                <a:spcPct val="150000"/>
              </a:lnSpc>
              <a:spcBef>
                <a:spcPts val="1200"/>
              </a:spcBef>
              <a:spcAft>
                <a:spcPts val="1200"/>
              </a:spcAft>
              <a:buNone/>
            </a:pPr>
            <a:r>
              <a:t/>
            </a:r>
            <a:endParaRPr b="1" sz="1200"/>
          </a:p>
        </p:txBody>
      </p:sp>
    </p:spTree>
  </p:cSld>
  <p:clrMapOvr>
    <a:masterClrMapping/>
  </p:clrMapOvr>
</p:sld>
</file>

<file path=ppt/theme/theme1.xml><?xml version="1.0" encoding="utf-8"?>
<a:theme xmlns:a="http://schemas.openxmlformats.org/drawingml/2006/main" xmlns:r="http://schemas.openxmlformats.org/officeDocument/2006/relationships" name="English &amp; Foreign Languages Major for College: Creative Writing by Slidesgo">
  <a:themeElements>
    <a:clrScheme name="Simple Light">
      <a:dk1>
        <a:srgbClr val="443AE7"/>
      </a:dk1>
      <a:lt1>
        <a:srgbClr val="EEEBE2"/>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443AE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